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emf" ContentType="image/x-emf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1" r:id="rId2"/>
    <p:sldId id="263" r:id="rId3"/>
    <p:sldId id="264" r:id="rId4"/>
    <p:sldId id="269" r:id="rId5"/>
    <p:sldId id="265" r:id="rId6"/>
    <p:sldId id="291" r:id="rId7"/>
    <p:sldId id="292" r:id="rId8"/>
    <p:sldId id="293" r:id="rId9"/>
    <p:sldId id="294" r:id="rId10"/>
    <p:sldId id="295" r:id="rId11"/>
    <p:sldId id="297" r:id="rId12"/>
    <p:sldId id="296" r:id="rId13"/>
    <p:sldId id="298" r:id="rId14"/>
    <p:sldId id="276" r:id="rId15"/>
    <p:sldId id="268" r:id="rId16"/>
    <p:sldId id="281" r:id="rId17"/>
    <p:sldId id="282" r:id="rId18"/>
    <p:sldId id="286" r:id="rId19"/>
    <p:sldId id="28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80"/>
    <a:srgbClr val="2CBEFD"/>
    <a:srgbClr val="16557F"/>
    <a:srgbClr val="E1D3B8"/>
    <a:srgbClr val="9A2424"/>
    <a:srgbClr val="68DB13"/>
    <a:srgbClr val="FF9425"/>
    <a:srgbClr val="FF3399"/>
    <a:srgbClr val="0B83CF"/>
    <a:srgbClr val="29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16557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rgbClr val="2CBEFD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dLbl>
              <c:idx val="0"/>
              <c:layout>
                <c:manualLayout>
                  <c:x val="-0.286688097437422"/>
                  <c:y val="-0.16153372925903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569287169016459"/>
                  <c:y val="-0.19343785345288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02101313114806"/>
                  <c:y val="-0.18951267177798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37220102817397"/>
                  <c:y val="-0.16076872377712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11483858033164"/>
                  <c:y val="-0.1310613908813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工作表1!$A$2:$A$7</c:f>
              <c:strCache>
                <c:ptCount val="6"/>
                <c:pt idx="0">
                  <c:v>参与奖奖池</c:v>
                </c:pt>
                <c:pt idx="1">
                  <c:v>盈利奖奖池</c:v>
                </c:pt>
                <c:pt idx="2">
                  <c:v>大牌奖奖池</c:v>
                </c:pt>
                <c:pt idx="3">
                  <c:v>Bad Beat奖池</c:v>
                </c:pt>
                <c:pt idx="4">
                  <c:v>安慰奖奖池</c:v>
                </c:pt>
                <c:pt idx="5">
                  <c:v>预留部分</c:v>
                </c:pt>
              </c:strCache>
            </c:strRef>
          </c:cat>
          <c:val>
            <c:numRef>
              <c:f>工作表1!$B$2:$B$7</c:f>
              <c:numCache>
                <c:formatCode>0%</c:formatCode>
                <c:ptCount val="6"/>
                <c:pt idx="0">
                  <c:v>0.5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0.1</c:v>
                </c:pt>
                <c:pt idx="5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4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3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10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83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30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343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8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16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23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337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4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6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4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7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8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02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78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2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675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07568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280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97784" y="3715288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7833294" y="3715288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5797784" y="4351075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7833294" y="4351075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二级目录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6450807" y="2479939"/>
            <a:ext cx="2519362" cy="5355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一级标题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6440488" y="3015470"/>
            <a:ext cx="2540000" cy="3139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YIJIBIAOTI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16" y="1902361"/>
            <a:ext cx="3417953" cy="33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074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93797" y="51558"/>
            <a:ext cx="1620957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标题样式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128585"/>
            <a:ext cx="542925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665628" y="128585"/>
            <a:ext cx="9526372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61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8778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0112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13552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14640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54814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5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jp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6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8"/>
            <a:ext cx="12192000" cy="68659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92" y="472318"/>
            <a:ext cx="6524173" cy="63552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32013" y="3091344"/>
            <a:ext cx="6600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1st Decentralized Poker </a:t>
            </a: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Game 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Platform on TRON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36266" y="4340788"/>
            <a:ext cx="8547504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24744" y="1849585"/>
            <a:ext cx="9944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err="1" smtClean="0">
                <a:solidFill>
                  <a:schemeClr val="bg1"/>
                </a:solidFill>
                <a:cs typeface="+mn-ea"/>
                <a:sym typeface="+mn-lt"/>
              </a:rPr>
              <a:t>PokerWin</a:t>
            </a:r>
            <a:r>
              <a:rPr lang="zh-CN" altLang="en-US" sz="44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cs typeface="+mn-ea"/>
                <a:sym typeface="+mn-lt"/>
              </a:rPr>
              <a:t>Whitepaper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92" y="4751472"/>
            <a:ext cx="3374571" cy="16563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1" y="5138968"/>
            <a:ext cx="2847044" cy="881360"/>
          </a:xfrm>
          <a:prstGeom prst="rect">
            <a:avLst/>
          </a:prstGeom>
        </p:spPr>
      </p:pic>
      <p:pic>
        <p:nvPicPr>
          <p:cNvPr id="5" name="The X Files theme.mp3">
            <a:hlinkClick r:id="" action="ppaction://media"/>
            <a:hlinkHover r:id="" action="ppaction://ole?verb=0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26096" y="70302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9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841328" y="3661829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Basic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F</a:t>
            </a:r>
            <a:r>
              <a:rPr lang="en-US" altLang="zh-CN" sz="1600" dirty="0" smtClean="0"/>
              <a:t>unction</a:t>
            </a:r>
            <a:endParaRPr lang="zh-CN" altLang="en-US" sz="1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876838" y="3661830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Game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Table</a:t>
            </a:r>
            <a:endParaRPr lang="zh-CN" altLang="en-US" sz="1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841328" y="4348836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Service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Fee</a:t>
            </a:r>
            <a:endParaRPr lang="zh-CN" altLang="en-US" sz="16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7876838" y="4348836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Price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Pool</a:t>
            </a:r>
            <a:endParaRPr lang="zh-CN" altLang="en-US" sz="16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6169479" y="2191869"/>
            <a:ext cx="3116036" cy="757130"/>
          </a:xfrm>
        </p:spPr>
        <p:txBody>
          <a:bodyPr/>
          <a:lstStyle/>
          <a:p>
            <a:r>
              <a:rPr lang="en-US" altLang="zh-CN" sz="2400" dirty="0" smtClean="0">
                <a:latin typeface="+mn-ea"/>
                <a:cs typeface="+mn-ea"/>
                <a:sym typeface="+mn-lt"/>
              </a:rPr>
              <a:t>Game</a:t>
            </a:r>
            <a:r>
              <a:rPr lang="zh-CN" altLang="en-US" sz="2400" dirty="0" smtClean="0">
                <a:latin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latin typeface="+mn-ea"/>
                <a:cs typeface="+mn-ea"/>
                <a:sym typeface="+mn-lt"/>
              </a:rPr>
              <a:t>Experience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183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445" y="51558"/>
            <a:ext cx="2648482" cy="523220"/>
          </a:xfrm>
          <a:solidFill>
            <a:schemeClr val="bg1"/>
          </a:solidFill>
        </p:spPr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3991" y="915920"/>
            <a:ext cx="394451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 smtClean="0">
                <a:cs typeface="+mn-ea"/>
                <a:sym typeface="+mn-lt"/>
              </a:rPr>
              <a:t>Current Function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1669311" y="1903393"/>
            <a:ext cx="8748780" cy="4000581"/>
            <a:chOff x="1669311" y="1903393"/>
            <a:chExt cx="8748780" cy="4000581"/>
          </a:xfrm>
        </p:grpSpPr>
        <p:sp>
          <p:nvSpPr>
            <p:cNvPr id="4" name="矩形 3"/>
            <p:cNvSpPr/>
            <p:nvPr/>
          </p:nvSpPr>
          <p:spPr>
            <a:xfrm>
              <a:off x="4518377" y="4580865"/>
              <a:ext cx="1323109" cy="1323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Prize pool accumulation &amp; distribution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717616" y="3240064"/>
              <a:ext cx="1323109" cy="1323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TRX exchange game chips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005763" y="3240517"/>
              <a:ext cx="1323109" cy="1323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 smtClean="0">
                  <a:cs typeface="+mn-ea"/>
                  <a:sym typeface="+mn-lt"/>
                </a:rPr>
                <a:t>Support</a:t>
              </a:r>
              <a:r>
                <a:rPr lang="zh-CN" altLang="en-US" sz="1600" dirty="0" smtClean="0">
                  <a:cs typeface="+mn-ea"/>
                  <a:sym typeface="+mn-lt"/>
                </a:rPr>
                <a:t> </a:t>
              </a:r>
              <a:r>
                <a:rPr lang="en-US" altLang="zh-CN" sz="1600" dirty="0" smtClean="0">
                  <a:cs typeface="+mn-ea"/>
                  <a:sym typeface="+mn-lt"/>
                </a:rPr>
                <a:t>TRON</a:t>
              </a:r>
              <a:r>
                <a:rPr lang="zh-CN" altLang="en-US" sz="1600" dirty="0" smtClean="0">
                  <a:cs typeface="+mn-ea"/>
                  <a:sym typeface="+mn-lt"/>
                </a:rPr>
                <a:t> </a:t>
              </a:r>
              <a:r>
                <a:rPr lang="en-US" altLang="zh-CN" sz="1600" dirty="0" smtClean="0">
                  <a:cs typeface="+mn-ea"/>
                  <a:sym typeface="+mn-lt"/>
                </a:rPr>
                <a:t>wallet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97863" y="1903393"/>
              <a:ext cx="1323109" cy="1323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Game table sharing &amp; invitation function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8" r="13932" b="5355"/>
            <a:stretch/>
          </p:blipFill>
          <p:spPr>
            <a:xfrm>
              <a:off x="6060764" y="1904727"/>
              <a:ext cx="1323109" cy="13286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98" t="5902" r="10442"/>
            <a:stretch/>
          </p:blipFill>
          <p:spPr>
            <a:xfrm>
              <a:off x="5856696" y="4569893"/>
              <a:ext cx="1323108" cy="13272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8" r="29249" b="6010"/>
            <a:stretch/>
          </p:blipFill>
          <p:spPr>
            <a:xfrm>
              <a:off x="1669311" y="3240517"/>
              <a:ext cx="1324800" cy="131259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269" y="3240517"/>
              <a:ext cx="2362695" cy="132310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793" y="4576047"/>
              <a:ext cx="1699490" cy="13248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377" y="3240064"/>
              <a:ext cx="2365714" cy="13248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363" y="1909390"/>
              <a:ext cx="2365714" cy="13248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4723665" y="1910235"/>
              <a:ext cx="1323109" cy="1323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Game room selection &amp; entry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63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108" y="51558"/>
            <a:ext cx="2168351" cy="523220"/>
          </a:xfrm>
        </p:spPr>
        <p:txBody>
          <a:bodyPr/>
          <a:lstStyle/>
          <a:p>
            <a:r>
              <a:rPr lang="en-US" altLang="zh-CN" dirty="0" smtClean="0"/>
              <a:t>Game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endParaRPr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210250" y="1212956"/>
            <a:ext cx="6346883" cy="4763396"/>
            <a:chOff x="473486" y="963575"/>
            <a:chExt cx="6346883" cy="476339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96" y="1060560"/>
              <a:ext cx="3021425" cy="169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278" y="2082701"/>
              <a:ext cx="3021425" cy="1692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95" y="2991614"/>
              <a:ext cx="3021425" cy="169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278" y="3993406"/>
              <a:ext cx="3021425" cy="1692000"/>
            </a:xfrm>
            <a:prstGeom prst="rect">
              <a:avLst/>
            </a:prstGeom>
          </p:spPr>
        </p:pic>
        <p:cxnSp>
          <p:nvCxnSpPr>
            <p:cNvPr id="20" name="直线连接符 19"/>
            <p:cNvCxnSpPr/>
            <p:nvPr/>
          </p:nvCxnSpPr>
          <p:spPr>
            <a:xfrm>
              <a:off x="3628825" y="963575"/>
              <a:ext cx="0" cy="4763396"/>
            </a:xfrm>
            <a:prstGeom prst="line">
              <a:avLst/>
            </a:prstGeom>
            <a:ln w="25400">
              <a:solidFill>
                <a:srgbClr val="2CBEF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 flipH="1">
              <a:off x="473486" y="2867891"/>
              <a:ext cx="3155339" cy="5044"/>
            </a:xfrm>
            <a:prstGeom prst="line">
              <a:avLst/>
            </a:prstGeom>
            <a:ln w="25400">
              <a:solidFill>
                <a:srgbClr val="2CBEF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 flipH="1">
              <a:off x="3665030" y="3879530"/>
              <a:ext cx="3155339" cy="5044"/>
            </a:xfrm>
            <a:prstGeom prst="line">
              <a:avLst/>
            </a:prstGeom>
            <a:ln w="25400">
              <a:solidFill>
                <a:srgbClr val="2CBEFD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02618"/>
              </p:ext>
            </p:extLst>
          </p:nvPr>
        </p:nvGraphicFramePr>
        <p:xfrm>
          <a:off x="6462467" y="1309941"/>
          <a:ext cx="5611090" cy="3348500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427629"/>
                <a:gridCol w="1210920"/>
                <a:gridCol w="1320439"/>
                <a:gridCol w="1652102"/>
              </a:tblGrid>
              <a:tr h="66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Blind</a:t>
                      </a:r>
                      <a:r>
                        <a:rPr lang="zh-CN" altLang="en-US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Structure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Table</a:t>
                      </a:r>
                      <a:r>
                        <a:rPr lang="zh-CN" altLang="en-US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r>
                        <a:rPr lang="zh-CN" altLang="en-US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Buy-in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r>
                        <a:rPr lang="zh-CN" altLang="en-US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Buy-in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5/10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50BB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250BB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10/20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50BB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250BB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20/40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50BB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250BB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50/100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40BB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250BB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2804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19" y="51558"/>
            <a:ext cx="2120517" cy="523220"/>
          </a:xfrm>
        </p:spPr>
        <p:txBody>
          <a:bodyPr/>
          <a:lstStyle/>
          <a:p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0" y="1343795"/>
            <a:ext cx="4132440" cy="30993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7513" y="843052"/>
            <a:ext cx="5835802" cy="263149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For game pots, the platform will deduct a certain percentage of chips and form a public prize pool</a:t>
            </a:r>
            <a:r>
              <a:rPr lang="en-US" altLang="zh-CN" sz="2000" b="1" dirty="0" smtClean="0">
                <a:solidFill>
                  <a:schemeClr val="accent1"/>
                </a:solidFill>
                <a:cs typeface="+mn-ea"/>
              </a:rPr>
              <a:t>.</a:t>
            </a: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charset="2"/>
              <a:buChar char="n"/>
            </a:pPr>
            <a:r>
              <a:rPr lang="en-US" altLang="zh-CN" sz="1600" dirty="0">
                <a:cs typeface="+mn-ea"/>
              </a:rPr>
              <a:t>The service fee will only be deducted from the pot of the winning player</a:t>
            </a:r>
            <a:r>
              <a:rPr lang="en-US" altLang="zh-CN" sz="1600" dirty="0" smtClean="0">
                <a:cs typeface="+mn-ea"/>
              </a:rPr>
              <a:t>.</a:t>
            </a: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charset="2"/>
              <a:buChar char="n"/>
            </a:pPr>
            <a:r>
              <a:rPr lang="en-US" altLang="zh-CN" sz="1600" dirty="0">
                <a:cs typeface="+mn-ea"/>
              </a:rPr>
              <a:t>The deducted service fee will be accumulated in the prize pool and will be redistributed periodically.</a:t>
            </a:r>
            <a:endParaRPr lang="en-US" altLang="zh-CN" sz="1600" dirty="0">
              <a:cs typeface="+mn-ea"/>
              <a:sym typeface="+mn-lt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452850" y="4654638"/>
            <a:ext cx="2186247" cy="108488"/>
            <a:chOff x="452850" y="5188038"/>
            <a:chExt cx="2186247" cy="108488"/>
          </a:xfrm>
        </p:grpSpPr>
        <p:sp>
          <p:nvSpPr>
            <p:cNvPr id="7" name="矩形 6"/>
            <p:cNvSpPr/>
            <p:nvPr/>
          </p:nvSpPr>
          <p:spPr>
            <a:xfrm>
              <a:off x="452850" y="5188038"/>
              <a:ext cx="350903" cy="108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1686" y="5188038"/>
              <a:ext cx="350903" cy="108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70522" y="5188038"/>
              <a:ext cx="350903" cy="108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829358" y="5188038"/>
              <a:ext cx="350903" cy="1084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88194" y="5188038"/>
              <a:ext cx="350903" cy="108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897513" y="3677297"/>
            <a:ext cx="5835802" cy="201593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Service fee collection </a:t>
            </a:r>
            <a:r>
              <a:rPr lang="en-US" altLang="zh-CN" sz="2000" b="1" dirty="0" smtClean="0">
                <a:solidFill>
                  <a:schemeClr val="accent1"/>
                </a:solidFill>
                <a:cs typeface="+mn-ea"/>
              </a:rPr>
              <a:t>ratio</a:t>
            </a: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charset="2"/>
              <a:buChar char="n"/>
            </a:pPr>
            <a:r>
              <a:rPr lang="en-US" altLang="zh-CN" sz="1600" dirty="0" smtClean="0"/>
              <a:t>5/10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Table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3%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from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Pot,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Minimum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1TRX</a:t>
            </a: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charset="2"/>
              <a:buChar char="n"/>
            </a:pPr>
            <a:r>
              <a:rPr lang="en-US" altLang="zh-CN" sz="1600" dirty="0" smtClean="0"/>
              <a:t>10/20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Table:</a:t>
            </a:r>
            <a:r>
              <a:rPr lang="zh-CN" altLang="en-US" sz="1600" dirty="0"/>
              <a:t> </a:t>
            </a:r>
            <a:r>
              <a:rPr lang="en-US" altLang="zh-CN" sz="1600" dirty="0"/>
              <a:t>3%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Pot,</a:t>
            </a:r>
            <a:r>
              <a:rPr lang="zh-CN" altLang="en-US" sz="1600" dirty="0"/>
              <a:t> </a:t>
            </a:r>
            <a:r>
              <a:rPr lang="en-US" altLang="zh-CN" sz="1600" dirty="0"/>
              <a:t>Minimum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2TRX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charset="2"/>
              <a:buChar char="n"/>
            </a:pPr>
            <a:r>
              <a:rPr lang="en-US" altLang="zh-CN" sz="1600" dirty="0" smtClean="0"/>
              <a:t>20/40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Table:</a:t>
            </a:r>
            <a:r>
              <a:rPr lang="zh-CN" altLang="en-US" sz="1600" dirty="0"/>
              <a:t> </a:t>
            </a:r>
            <a:r>
              <a:rPr lang="en-US" altLang="zh-CN" sz="1600" dirty="0"/>
              <a:t>3%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Pot,</a:t>
            </a:r>
            <a:r>
              <a:rPr lang="zh-CN" altLang="en-US" sz="1600" dirty="0"/>
              <a:t> </a:t>
            </a:r>
            <a:r>
              <a:rPr lang="en-US" altLang="zh-CN" sz="1600" dirty="0"/>
              <a:t>Minimum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4TRX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charset="2"/>
              <a:buChar char="n"/>
            </a:pPr>
            <a:r>
              <a:rPr lang="en-US" altLang="zh-CN" sz="1600" dirty="0" smtClean="0"/>
              <a:t>50/100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Table:</a:t>
            </a:r>
            <a:r>
              <a:rPr lang="zh-CN" altLang="en-US" sz="1600" dirty="0"/>
              <a:t> </a:t>
            </a:r>
            <a:r>
              <a:rPr lang="en-US" altLang="zh-CN" sz="1600" dirty="0"/>
              <a:t>3%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Pot,</a:t>
            </a:r>
            <a:r>
              <a:rPr lang="zh-CN" altLang="en-US" sz="1600" dirty="0"/>
              <a:t> </a:t>
            </a:r>
            <a:r>
              <a:rPr lang="en-US" altLang="zh-CN" sz="1600" dirty="0"/>
              <a:t>Minimum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10TRX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820324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324" y="51558"/>
            <a:ext cx="1883913" cy="523220"/>
          </a:xfrm>
        </p:spPr>
        <p:txBody>
          <a:bodyPr/>
          <a:lstStyle/>
          <a:p>
            <a:r>
              <a:rPr lang="en-US" altLang="zh-CN" dirty="0" smtClean="0"/>
              <a:t>Price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Pool</a:t>
            </a:r>
            <a:endParaRPr lang="zh-CN" altLang="en-US" dirty="0"/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942213604"/>
              </p:ext>
            </p:extLst>
          </p:nvPr>
        </p:nvGraphicFramePr>
        <p:xfrm>
          <a:off x="6216021" y="574778"/>
          <a:ext cx="6192604" cy="5240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组 21"/>
          <p:cNvGrpSpPr/>
          <p:nvPr/>
        </p:nvGrpSpPr>
        <p:grpSpPr>
          <a:xfrm>
            <a:off x="428530" y="906790"/>
            <a:ext cx="6233527" cy="5461353"/>
            <a:chOff x="428530" y="906790"/>
            <a:chExt cx="6233527" cy="5461353"/>
          </a:xfrm>
        </p:grpSpPr>
        <p:sp>
          <p:nvSpPr>
            <p:cNvPr id="18" name="矩形 17"/>
            <p:cNvSpPr/>
            <p:nvPr/>
          </p:nvSpPr>
          <p:spPr>
            <a:xfrm>
              <a:off x="541675" y="1445373"/>
              <a:ext cx="5935324" cy="452431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92D050"/>
                </a:buClr>
                <a:buFont typeface="Wingdings" charset="2"/>
                <a:buChar char="n"/>
              </a:pPr>
              <a:r>
                <a:rPr kumimoji="1" lang="en-US" altLang="zh-CN" sz="1600" dirty="0" smtClean="0"/>
                <a:t>Players </a:t>
              </a:r>
              <a:r>
                <a:rPr kumimoji="1" lang="en-US" altLang="zh-CN" sz="1600" dirty="0"/>
                <a:t>participating in the Top 20 game lot </a:t>
              </a:r>
              <a:r>
                <a:rPr kumimoji="1" lang="en-US" altLang="zh-CN" sz="1600" dirty="0" smtClean="0"/>
                <a:t>allocate </a:t>
              </a:r>
              <a:r>
                <a:rPr kumimoji="1" lang="en-US" altLang="zh-CN" sz="1600" dirty="0"/>
                <a:t>50% of the prize pool according to the number of lots</a:t>
              </a:r>
              <a:r>
                <a:rPr kumimoji="1" lang="en-US" altLang="zh-CN" sz="1600" dirty="0" smtClean="0"/>
                <a:t>.</a:t>
              </a:r>
              <a:endParaRPr lang="en-US" altLang="zh-CN" sz="1600" dirty="0" smtClean="0">
                <a:solidFill>
                  <a:schemeClr val="accent1"/>
                </a:solidFill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16557F"/>
                </a:buClr>
                <a:buFont typeface="Wingdings" charset="2"/>
                <a:buChar char="n"/>
              </a:pPr>
              <a:r>
                <a:rPr kumimoji="1" lang="en-US" altLang="zh-CN" sz="1600" dirty="0" smtClean="0"/>
                <a:t>Top </a:t>
              </a:r>
              <a:r>
                <a:rPr kumimoji="1" lang="en-US" altLang="zh-CN" sz="1600" dirty="0"/>
                <a:t>3 players in the profit ranking allocate 5% of the prize pool in proportion to 50%/30%/20</a:t>
              </a:r>
              <a:r>
                <a:rPr kumimoji="1" lang="en-US" altLang="zh-CN" sz="1600" dirty="0" smtClean="0"/>
                <a:t>%.</a:t>
              </a:r>
              <a:endParaRPr lang="en-US" altLang="zh-CN" sz="1600" dirty="0">
                <a:solidFill>
                  <a:schemeClr val="accent1"/>
                </a:solidFill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charset="2"/>
                <a:buChar char="n"/>
              </a:pPr>
              <a:r>
                <a:rPr kumimoji="1" lang="en-US" altLang="zh-CN" sz="1600" dirty="0"/>
                <a:t>The largest Top3 hand in the winning hand </a:t>
              </a:r>
              <a:r>
                <a:rPr kumimoji="1" lang="en-US" altLang="zh-CN" sz="1600" dirty="0" smtClean="0"/>
                <a:t>allocate </a:t>
              </a:r>
              <a:r>
                <a:rPr kumimoji="1" lang="en-US" altLang="zh-CN" sz="1600" dirty="0"/>
                <a:t>5% of the prize pool by 50%/30%/20</a:t>
              </a:r>
              <a:r>
                <a:rPr kumimoji="1" lang="en-US" altLang="zh-CN" sz="1600" dirty="0" smtClean="0"/>
                <a:t>%.</a:t>
              </a:r>
              <a:endParaRPr lang="en-US" altLang="zh-CN" sz="1600" dirty="0">
                <a:solidFill>
                  <a:schemeClr val="accent1"/>
                </a:solidFill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4"/>
                </a:buClr>
                <a:buFont typeface="Wingdings" charset="2"/>
                <a:buChar char="n"/>
              </a:pPr>
              <a:r>
                <a:rPr kumimoji="1" lang="en-US" altLang="zh-CN" sz="1600" dirty="0"/>
                <a:t>Lose the game's Top3 hand </a:t>
              </a:r>
              <a:r>
                <a:rPr kumimoji="1" lang="en-US" altLang="zh-CN" sz="1600" dirty="0" smtClean="0"/>
                <a:t>allocate </a:t>
              </a:r>
              <a:r>
                <a:rPr kumimoji="1" lang="en-US" altLang="zh-CN" sz="1600" dirty="0"/>
                <a:t>5% of the prize pool </a:t>
              </a:r>
              <a:r>
                <a:rPr kumimoji="1" lang="en-US" altLang="zh-CN" sz="1600" dirty="0" smtClean="0"/>
                <a:t>by </a:t>
              </a:r>
              <a:r>
                <a:rPr kumimoji="1" lang="en-US" altLang="zh-CN" sz="1600" dirty="0"/>
                <a:t>50%/30%/20</a:t>
              </a:r>
              <a:r>
                <a:rPr kumimoji="1" lang="en-US" altLang="zh-CN" sz="1600" dirty="0" smtClean="0"/>
                <a:t>%.</a:t>
              </a:r>
              <a:endParaRPr lang="en-US" altLang="zh-CN" sz="1600" dirty="0">
                <a:solidFill>
                  <a:schemeClr val="accent1"/>
                </a:solidFill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2CBEFD"/>
                </a:buClr>
                <a:buFont typeface="Wingdings" charset="2"/>
                <a:buChar char="n"/>
              </a:pPr>
              <a:r>
                <a:rPr kumimoji="1" lang="en-US" altLang="zh-CN" sz="1600" dirty="0"/>
                <a:t>Players with a total profit ranking of Bottom3 </a:t>
              </a:r>
              <a:r>
                <a:rPr kumimoji="1" lang="en-US" altLang="zh-CN" sz="1600" dirty="0" smtClean="0"/>
                <a:t>allocate </a:t>
              </a:r>
              <a:r>
                <a:rPr kumimoji="1" lang="en-US" altLang="zh-CN" sz="1600" dirty="0"/>
                <a:t>10% of the prize pool </a:t>
              </a:r>
              <a:r>
                <a:rPr kumimoji="1" lang="en-US" altLang="zh-CN" sz="1600" dirty="0" smtClean="0"/>
                <a:t>by</a:t>
              </a:r>
              <a:r>
                <a:rPr kumimoji="1" lang="zh-CN" altLang="en-US" sz="1600" dirty="0" smtClean="0"/>
                <a:t> </a:t>
              </a:r>
              <a:r>
                <a:rPr kumimoji="1" lang="en-US" altLang="zh-CN" sz="1600" dirty="0" smtClean="0"/>
                <a:t>50</a:t>
              </a:r>
              <a:r>
                <a:rPr kumimoji="1" lang="en-US" altLang="zh-CN" sz="1600" dirty="0"/>
                <a:t>%/30%/20</a:t>
              </a:r>
              <a:r>
                <a:rPr kumimoji="1" lang="en-US" altLang="zh-CN" sz="1600" dirty="0" smtClean="0"/>
                <a:t>%.</a:t>
              </a:r>
              <a:endParaRPr lang="en-US" altLang="zh-CN" sz="1600" dirty="0">
                <a:solidFill>
                  <a:schemeClr val="accent1"/>
                </a:solidFill>
                <a:cs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C00000"/>
                </a:buClr>
                <a:buFont typeface="Wingdings" charset="2"/>
                <a:buChar char="n"/>
              </a:pPr>
              <a:r>
                <a:rPr kumimoji="1" lang="en-US" altLang="zh-CN" sz="1600" dirty="0"/>
                <a:t>Reserved for subsequent game operations and new feature </a:t>
              </a:r>
              <a:r>
                <a:rPr kumimoji="1" lang="en-US" altLang="zh-CN" sz="1600" dirty="0" smtClean="0"/>
                <a:t>development.</a:t>
              </a:r>
              <a:endParaRPr kumimoji="1" lang="zh-CN" altLang="en-US" sz="16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28530" y="1091455"/>
              <a:ext cx="6233527" cy="52766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41675" y="906790"/>
              <a:ext cx="54236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Allocated every three days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1707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800169" y="3539990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Roadmap</a:t>
            </a:r>
            <a:endParaRPr lang="zh-CN" altLang="en-US" sz="1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776144" y="4157931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Our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Vision</a:t>
            </a:r>
            <a:endParaRPr lang="zh-CN" altLang="en-US" sz="1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823184" y="4157931"/>
            <a:ext cx="1800000" cy="313932"/>
          </a:xfrm>
        </p:spPr>
        <p:txBody>
          <a:bodyPr/>
          <a:lstStyle/>
          <a:p>
            <a:r>
              <a:rPr lang="en-US" altLang="zh-CN" sz="1600" dirty="0" smtClean="0"/>
              <a:t>Token</a:t>
            </a:r>
            <a:endParaRPr lang="zh-CN" altLang="en-US" sz="16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863544" y="2386778"/>
            <a:ext cx="3781198" cy="424732"/>
          </a:xfrm>
        </p:spPr>
        <p:txBody>
          <a:bodyPr/>
          <a:lstStyle/>
          <a:p>
            <a:r>
              <a:rPr lang="en-US" altLang="zh-CN" sz="2400" dirty="0" smtClean="0">
                <a:latin typeface="+mn-ea"/>
                <a:cs typeface="+mn-ea"/>
                <a:sym typeface="+mn-lt"/>
              </a:rPr>
              <a:t>Looking To Future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3497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874" y="51558"/>
            <a:ext cx="1822807" cy="523220"/>
          </a:xfrm>
        </p:spPr>
        <p:txBody>
          <a:bodyPr/>
          <a:lstStyle/>
          <a:p>
            <a:r>
              <a:rPr lang="en-US" altLang="zh-CN" dirty="0" smtClean="0"/>
              <a:t>R</a:t>
            </a:r>
            <a:r>
              <a:rPr lang="en-US" altLang="zh-CN" dirty="0" smtClean="0"/>
              <a:t>oadmap</a:t>
            </a:r>
            <a:endParaRPr lang="zh-CN" altLang="en-US" dirty="0"/>
          </a:p>
        </p:txBody>
      </p:sp>
      <p:grpSp>
        <p:nvGrpSpPr>
          <p:cNvPr id="35" name="组 34"/>
          <p:cNvGrpSpPr/>
          <p:nvPr/>
        </p:nvGrpSpPr>
        <p:grpSpPr>
          <a:xfrm>
            <a:off x="944887" y="1367068"/>
            <a:ext cx="10409629" cy="4615056"/>
            <a:chOff x="553001" y="1835154"/>
            <a:chExt cx="10409629" cy="4615056"/>
          </a:xfrm>
        </p:grpSpPr>
        <p:sp>
          <p:nvSpPr>
            <p:cNvPr id="3" name="矩形 2"/>
            <p:cNvSpPr/>
            <p:nvPr/>
          </p:nvSpPr>
          <p:spPr>
            <a:xfrm>
              <a:off x="553001" y="2316883"/>
              <a:ext cx="2520000" cy="38899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073001" y="2316883"/>
              <a:ext cx="2520000" cy="38899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593001" y="2316882"/>
              <a:ext cx="2520000" cy="388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26268" y="1835154"/>
              <a:ext cx="1312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Current</a:t>
              </a:r>
              <a:endParaRPr lang="zh-CN" altLang="en-US" dirty="0" smtClean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09845" y="1835154"/>
              <a:ext cx="2522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2019.1</a:t>
              </a:r>
              <a:endParaRPr lang="zh-CN" altLang="en-US" dirty="0" smtClean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57634" y="1835154"/>
              <a:ext cx="2522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2019.3</a:t>
              </a:r>
              <a:endParaRPr lang="zh-CN" altLang="en-US" dirty="0" smtClean="0">
                <a:cs typeface="+mn-ea"/>
                <a:sym typeface="+mn-lt"/>
              </a:endParaRPr>
            </a:p>
          </p:txBody>
        </p:sp>
        <p:grpSp>
          <p:nvGrpSpPr>
            <p:cNvPr id="22" name="组 21"/>
            <p:cNvGrpSpPr/>
            <p:nvPr/>
          </p:nvGrpSpPr>
          <p:grpSpPr>
            <a:xfrm>
              <a:off x="661469" y="2950923"/>
              <a:ext cx="2448376" cy="2903114"/>
              <a:chOff x="471656" y="2939016"/>
              <a:chExt cx="2448376" cy="2903114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71656" y="2939016"/>
                <a:ext cx="22753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l"/>
                </a:pPr>
                <a:r>
                  <a:rPr lang="en-US" altLang="zh-CN" sz="1600" b="1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Online</a:t>
                </a:r>
                <a:r>
                  <a:rPr lang="zh-CN" altLang="en-US" sz="1600" b="1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b="1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Version</a:t>
                </a:r>
                <a:endParaRPr lang="zh-CN" altLang="en-US" sz="1600" b="1" dirty="0" smtClean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71657" y="3410695"/>
                <a:ext cx="2448375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Regular</a:t>
                </a:r>
                <a:r>
                  <a:rPr lang="zh-CN" altLang="en-US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Texas</a:t>
                </a:r>
                <a:endParaRPr lang="en-US" altLang="zh-CN" sz="1400" dirty="0" smtClean="0">
                  <a:solidFill>
                    <a:schemeClr val="accent3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Support</a:t>
                </a:r>
                <a:r>
                  <a:rPr lang="zh-CN" altLang="en-US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err="1" smtClean="0">
                    <a:solidFill>
                      <a:schemeClr val="accent3"/>
                    </a:solidFill>
                    <a:cs typeface="+mn-ea"/>
                    <a:sym typeface="+mn-lt"/>
                  </a:rPr>
                  <a:t>TronLink</a:t>
                </a:r>
                <a:endParaRPr lang="en-US" altLang="zh-CN" sz="1400" dirty="0" smtClean="0">
                  <a:solidFill>
                    <a:schemeClr val="accent3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Chip</a:t>
                </a: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s</a:t>
                </a:r>
                <a:r>
                  <a:rPr lang="zh-CN" altLang="en-US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Buy-in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>
                    <a:solidFill>
                      <a:schemeClr val="accent3"/>
                    </a:solidFill>
                    <a:cs typeface="+mn-ea"/>
                    <a:sym typeface="+mn-lt"/>
                  </a:rPr>
                  <a:t>Game table sharing &amp; </a:t>
                </a:r>
                <a:r>
                  <a:rPr lang="en-US" altLang="zh-CN" sz="1400" dirty="0" smtClean="0">
                    <a:solidFill>
                      <a:schemeClr val="accent3"/>
                    </a:solidFill>
                    <a:cs typeface="+mn-ea"/>
                    <a:sym typeface="+mn-lt"/>
                  </a:rPr>
                  <a:t>invitation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>
                    <a:solidFill>
                      <a:schemeClr val="accent3"/>
                    </a:solidFill>
                    <a:cs typeface="+mn-ea"/>
                    <a:sym typeface="+mn-lt"/>
                  </a:rPr>
                  <a:t>Prize pool accumulation &amp; distribution</a:t>
                </a:r>
                <a:endParaRPr lang="zh-CN" altLang="en-US" sz="1400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3073001" y="2820085"/>
              <a:ext cx="0" cy="2952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8113001" y="2316881"/>
              <a:ext cx="2520000" cy="3889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13001" y="1835154"/>
              <a:ext cx="2522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cs typeface="+mn-ea"/>
                  <a:sym typeface="+mn-lt"/>
                </a:rPr>
                <a:t>2019.6</a:t>
              </a:r>
              <a:endParaRPr lang="zh-CN" altLang="en-US" dirty="0" smtClean="0">
                <a:cs typeface="+mn-ea"/>
                <a:sym typeface="+mn-lt"/>
              </a:endParaRPr>
            </a:p>
          </p:txBody>
        </p:sp>
        <p:grpSp>
          <p:nvGrpSpPr>
            <p:cNvPr id="23" name="组 22"/>
            <p:cNvGrpSpPr/>
            <p:nvPr/>
          </p:nvGrpSpPr>
          <p:grpSpPr>
            <a:xfrm>
              <a:off x="3140607" y="2950923"/>
              <a:ext cx="2491418" cy="2683444"/>
              <a:chOff x="317282" y="2943242"/>
              <a:chExt cx="2491418" cy="268344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317282" y="2943242"/>
                <a:ext cx="2491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l"/>
                </a:pPr>
                <a:r>
                  <a:rPr lang="en-US" altLang="zh-CN" sz="1600" b="1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Enhanced</a:t>
                </a:r>
                <a:r>
                  <a:rPr lang="zh-CN" altLang="en-US" sz="1600" b="1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b="1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Version</a:t>
                </a:r>
                <a:endParaRPr lang="zh-CN" altLang="en-US" sz="1600" b="1" dirty="0" smtClean="0">
                  <a:solidFill>
                    <a:srgbClr val="2CBEF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50164" y="3410695"/>
                <a:ext cx="215353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>
                    <a:solidFill>
                      <a:srgbClr val="2CBEFD"/>
                    </a:solidFill>
                    <a:cs typeface="+mn-ea"/>
                    <a:sym typeface="+mn-lt"/>
                  </a:rPr>
                  <a:t>Game table subscription</a:t>
                </a:r>
                <a:endParaRPr lang="en-US" altLang="zh-CN" sz="1400" dirty="0" smtClean="0">
                  <a:solidFill>
                    <a:srgbClr val="2CBEFD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Token</a:t>
                </a:r>
                <a:r>
                  <a:rPr lang="zh-CN" altLang="en-US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issue</a:t>
                </a:r>
                <a:endParaRPr lang="en-US" altLang="zh-CN" sz="1400" dirty="0" smtClean="0">
                  <a:solidFill>
                    <a:srgbClr val="2CBEFD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Game</a:t>
                </a:r>
                <a:r>
                  <a:rPr lang="zh-CN" altLang="en-US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friend</a:t>
                </a:r>
                <a:endParaRPr lang="en-US" altLang="zh-CN" sz="1400" dirty="0" smtClean="0">
                  <a:solidFill>
                    <a:srgbClr val="2CBEFD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>
                    <a:solidFill>
                      <a:srgbClr val="2CBEFD"/>
                    </a:solidFill>
                    <a:cs typeface="+mn-ea"/>
                    <a:sym typeface="+mn-lt"/>
                  </a:rPr>
                  <a:t>Friend invitation &amp; </a:t>
                </a: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profit</a:t>
                </a:r>
                <a:r>
                  <a:rPr lang="zh-CN" altLang="en-US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share</a:t>
                </a:r>
                <a:endParaRPr lang="en-US" altLang="zh-CN" sz="1400" dirty="0" smtClean="0">
                  <a:solidFill>
                    <a:srgbClr val="2CBEFD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Private</a:t>
                </a:r>
                <a:r>
                  <a:rPr lang="zh-CN" altLang="en-US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game</a:t>
                </a:r>
                <a:r>
                  <a:rPr lang="zh-CN" altLang="en-US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400" dirty="0" smtClean="0">
                    <a:solidFill>
                      <a:srgbClr val="2CBEFD"/>
                    </a:solidFill>
                    <a:cs typeface="+mn-ea"/>
                    <a:sym typeface="+mn-lt"/>
                  </a:rPr>
                  <a:t>table</a:t>
                </a:r>
                <a:endParaRPr lang="en-US" altLang="zh-CN" sz="1400" dirty="0" smtClean="0">
                  <a:solidFill>
                    <a:srgbClr val="2CBEFD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26" name="直接连接符 11"/>
            <p:cNvCxnSpPr/>
            <p:nvPr/>
          </p:nvCxnSpPr>
          <p:spPr>
            <a:xfrm>
              <a:off x="5593001" y="2820085"/>
              <a:ext cx="0" cy="2952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1"/>
            <p:cNvCxnSpPr/>
            <p:nvPr/>
          </p:nvCxnSpPr>
          <p:spPr>
            <a:xfrm>
              <a:off x="8113001" y="2820085"/>
              <a:ext cx="0" cy="29520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 27"/>
            <p:cNvGrpSpPr/>
            <p:nvPr/>
          </p:nvGrpSpPr>
          <p:grpSpPr>
            <a:xfrm>
              <a:off x="5786398" y="2946697"/>
              <a:ext cx="2254017" cy="3503513"/>
              <a:chOff x="471656" y="2939016"/>
              <a:chExt cx="2254017" cy="350351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471656" y="2939016"/>
                <a:ext cx="20606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l"/>
                </a:pPr>
                <a:r>
                  <a:rPr lang="en-US" altLang="zh-CN" sz="1600" b="1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Tournament</a:t>
                </a:r>
                <a:r>
                  <a:rPr lang="zh-CN" altLang="en-US" sz="1600" b="1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b="1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Version</a:t>
                </a:r>
                <a:endParaRPr lang="zh-CN" altLang="en-US" sz="1600" b="1" dirty="0" smtClean="0">
                  <a:solidFill>
                    <a:srgbClr val="54828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71657" y="3518652"/>
                <a:ext cx="2254016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Support</a:t>
                </a:r>
                <a:r>
                  <a:rPr lang="zh-CN" altLang="en-US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more</a:t>
                </a:r>
                <a:r>
                  <a:rPr lang="zh-CN" altLang="en-US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wallet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SNG/MTT</a:t>
                </a:r>
                <a:endParaRPr lang="en-US" altLang="zh-CN" sz="1600" dirty="0" smtClean="0">
                  <a:solidFill>
                    <a:srgbClr val="548280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Team</a:t>
                </a:r>
                <a:r>
                  <a:rPr lang="zh-CN" altLang="en-US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system</a:t>
                </a:r>
                <a:endParaRPr lang="en-US" altLang="zh-CN" sz="1600" dirty="0" smtClean="0">
                  <a:solidFill>
                    <a:srgbClr val="548280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>
                    <a:solidFill>
                      <a:srgbClr val="548280"/>
                    </a:solidFill>
                    <a:cs typeface="+mn-ea"/>
                    <a:sym typeface="+mn-lt"/>
                  </a:rPr>
                  <a:t>Player </a:t>
                </a: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achievement</a:t>
                </a:r>
                <a:r>
                  <a:rPr lang="zh-CN" altLang="en-US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system</a:t>
                </a:r>
                <a:endParaRPr lang="en-US" altLang="zh-CN" sz="1600" dirty="0" smtClean="0">
                  <a:solidFill>
                    <a:srgbClr val="548280"/>
                  </a:solidFill>
                  <a:cs typeface="+mn-ea"/>
                  <a:sym typeface="+mn-lt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Player</a:t>
                </a:r>
                <a:r>
                  <a:rPr lang="zh-CN" altLang="en-US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548280"/>
                    </a:solidFill>
                    <a:cs typeface="+mn-ea"/>
                    <a:sym typeface="+mn-lt"/>
                  </a:rPr>
                  <a:t>leaderboard</a:t>
                </a:r>
                <a:endParaRPr lang="zh-CN" altLang="en-US" sz="1600" dirty="0">
                  <a:solidFill>
                    <a:srgbClr val="54828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 30"/>
            <p:cNvGrpSpPr/>
            <p:nvPr/>
          </p:nvGrpSpPr>
          <p:grpSpPr>
            <a:xfrm>
              <a:off x="8306398" y="2946697"/>
              <a:ext cx="2656232" cy="2365050"/>
              <a:chOff x="471657" y="2939016"/>
              <a:chExt cx="2656232" cy="236505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471657" y="2939016"/>
                <a:ext cx="20606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l"/>
                </a:pPr>
                <a:r>
                  <a:rPr lang="en-US" altLang="zh-CN" sz="1600" b="1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Ultimate</a:t>
                </a:r>
                <a:r>
                  <a:rPr lang="zh-CN" altLang="en-US" sz="1600" b="1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b="1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Poker</a:t>
                </a:r>
                <a:r>
                  <a:rPr lang="zh-CN" altLang="en-US" sz="1600" b="1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b="1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Version</a:t>
                </a:r>
                <a:endParaRPr lang="zh-CN" altLang="en-US" sz="1600" b="1" dirty="0" smtClean="0">
                  <a:solidFill>
                    <a:srgbClr val="FFC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71657" y="3518962"/>
                <a:ext cx="265623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>
                    <a:solidFill>
                      <a:srgbClr val="FFC000"/>
                    </a:solidFill>
                    <a:cs typeface="+mn-ea"/>
                    <a:sym typeface="+mn-lt"/>
                  </a:rPr>
                  <a:t>table rules </a:t>
                </a:r>
                <a:r>
                  <a:rPr lang="en-US" altLang="zh-CN" sz="1600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customization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Black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Jack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Baccarat</a:t>
                </a:r>
              </a:p>
              <a:p>
                <a:pPr marL="285750" indent="-285750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zh-CN" sz="1600" dirty="0" smtClean="0">
                    <a:solidFill>
                      <a:srgbClr val="FFC000"/>
                    </a:solidFill>
                    <a:cs typeface="+mn-ea"/>
                    <a:sym typeface="+mn-lt"/>
                  </a:rPr>
                  <a:t>More</a:t>
                </a:r>
                <a:endParaRPr lang="zh-CN" altLang="en-US" sz="1600" dirty="0">
                  <a:solidFill>
                    <a:srgbClr val="FFC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6767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178" y="51558"/>
            <a:ext cx="2160207" cy="523220"/>
          </a:xfrm>
        </p:spPr>
        <p:txBody>
          <a:bodyPr/>
          <a:lstStyle/>
          <a:p>
            <a:r>
              <a:rPr lang="en-US" altLang="zh-CN" dirty="0" smtClean="0"/>
              <a:t>Token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Issue</a:t>
            </a:r>
            <a:endParaRPr lang="zh-CN" altLang="en-US" dirty="0"/>
          </a:p>
        </p:txBody>
      </p:sp>
      <p:grpSp>
        <p:nvGrpSpPr>
          <p:cNvPr id="74" name="组合 2"/>
          <p:cNvGrpSpPr/>
          <p:nvPr/>
        </p:nvGrpSpPr>
        <p:grpSpPr>
          <a:xfrm rot="18900000">
            <a:off x="6069485" y="3438594"/>
            <a:ext cx="1739387" cy="2029284"/>
            <a:chOff x="2333767" y="2374711"/>
            <a:chExt cx="1965278" cy="2292824"/>
          </a:xfrm>
          <a:solidFill>
            <a:schemeClr val="accent1"/>
          </a:solidFill>
          <a:effectLst/>
        </p:grpSpPr>
        <p:sp>
          <p:nvSpPr>
            <p:cNvPr id="75" name="矩形 74"/>
            <p:cNvSpPr/>
            <p:nvPr/>
          </p:nvSpPr>
          <p:spPr>
            <a:xfrm>
              <a:off x="2333767" y="2702257"/>
              <a:ext cx="1965278" cy="1965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 smtClean="0">
                  <a:cs typeface="+mn-ea"/>
                  <a:sym typeface="+mn-lt"/>
                </a:rPr>
                <a:t>01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sp>
          <p:nvSpPr>
            <p:cNvPr id="76" name="等腰三角形 4"/>
            <p:cNvSpPr/>
            <p:nvPr/>
          </p:nvSpPr>
          <p:spPr>
            <a:xfrm>
              <a:off x="3070746" y="2374711"/>
              <a:ext cx="411617" cy="3548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cs typeface="+mn-ea"/>
                <a:sym typeface="+mn-lt"/>
              </a:endParaRPr>
            </a:p>
          </p:txBody>
        </p:sp>
      </p:grpSp>
      <p:grpSp>
        <p:nvGrpSpPr>
          <p:cNvPr id="77" name="组合 5"/>
          <p:cNvGrpSpPr/>
          <p:nvPr/>
        </p:nvGrpSpPr>
        <p:grpSpPr>
          <a:xfrm rot="2700000">
            <a:off x="7447721" y="2455672"/>
            <a:ext cx="1374935" cy="1604091"/>
            <a:chOff x="2333767" y="2374711"/>
            <a:chExt cx="1965278" cy="2292824"/>
          </a:xfrm>
          <a:solidFill>
            <a:schemeClr val="accent2"/>
          </a:solidFill>
          <a:effectLst/>
        </p:grpSpPr>
        <p:sp>
          <p:nvSpPr>
            <p:cNvPr id="78" name="矩形 77"/>
            <p:cNvSpPr/>
            <p:nvPr/>
          </p:nvSpPr>
          <p:spPr>
            <a:xfrm>
              <a:off x="2333767" y="2702257"/>
              <a:ext cx="1965278" cy="1965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cs typeface="+mn-ea"/>
                  <a:sym typeface="+mn-lt"/>
                </a:rPr>
                <a:t>02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79" name="等腰三角形 7"/>
            <p:cNvSpPr/>
            <p:nvPr/>
          </p:nvSpPr>
          <p:spPr>
            <a:xfrm>
              <a:off x="3070746" y="2374711"/>
              <a:ext cx="411617" cy="3548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80" name="组合 8"/>
          <p:cNvGrpSpPr/>
          <p:nvPr/>
        </p:nvGrpSpPr>
        <p:grpSpPr>
          <a:xfrm rot="8100000">
            <a:off x="8356016" y="3753184"/>
            <a:ext cx="1083323" cy="1263877"/>
            <a:chOff x="2333766" y="2374711"/>
            <a:chExt cx="1965278" cy="2292824"/>
          </a:xfrm>
          <a:solidFill>
            <a:schemeClr val="accent3"/>
          </a:solidFill>
          <a:effectLst/>
        </p:grpSpPr>
        <p:sp>
          <p:nvSpPr>
            <p:cNvPr id="81" name="矩形 80"/>
            <p:cNvSpPr/>
            <p:nvPr/>
          </p:nvSpPr>
          <p:spPr>
            <a:xfrm rot="10800000">
              <a:off x="2333766" y="2702258"/>
              <a:ext cx="1965278" cy="19652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cs typeface="+mn-ea"/>
                  <a:sym typeface="+mn-lt"/>
                </a:rPr>
                <a:t>03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82" name="等腰三角形 10"/>
            <p:cNvSpPr/>
            <p:nvPr/>
          </p:nvSpPr>
          <p:spPr>
            <a:xfrm>
              <a:off x="3070746" y="2374711"/>
              <a:ext cx="411617" cy="3548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 rot="18900000">
            <a:off x="4586471" y="2436474"/>
            <a:ext cx="233442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cs typeface="+mn-ea"/>
                <a:sym typeface="+mn-lt"/>
              </a:rPr>
              <a:t>Subscribe</a:t>
            </a:r>
            <a:r>
              <a:rPr lang="zh-CN" altLang="en-US" b="1" dirty="0" smtClean="0">
                <a:cs typeface="+mn-ea"/>
                <a:sym typeface="+mn-lt"/>
              </a:rPr>
              <a:t> </a:t>
            </a:r>
            <a:r>
              <a:rPr lang="en-US" altLang="zh-CN" b="1" dirty="0" smtClean="0">
                <a:cs typeface="+mn-ea"/>
                <a:sym typeface="+mn-lt"/>
              </a:rPr>
              <a:t>a</a:t>
            </a:r>
            <a:r>
              <a:rPr lang="zh-CN" altLang="en-US" b="1" dirty="0" smtClean="0">
                <a:cs typeface="+mn-ea"/>
                <a:sym typeface="+mn-lt"/>
              </a:rPr>
              <a:t> </a:t>
            </a:r>
            <a:r>
              <a:rPr lang="en-US" altLang="zh-CN" b="1" dirty="0" smtClean="0">
                <a:cs typeface="+mn-ea"/>
                <a:sym typeface="+mn-lt"/>
              </a:rPr>
              <a:t>table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en-US" altLang="zh-CN" sz="1600" dirty="0" smtClean="0">
                <a:cs typeface="+mn-ea"/>
                <a:sym typeface="+mn-lt"/>
              </a:rPr>
              <a:t>Get </a:t>
            </a:r>
            <a:r>
              <a:rPr lang="en-US" altLang="zh-CN" sz="1600" dirty="0">
                <a:cs typeface="+mn-ea"/>
                <a:sym typeface="+mn-lt"/>
              </a:rPr>
              <a:t>PKC </a:t>
            </a:r>
            <a:r>
              <a:rPr lang="en-US" altLang="zh-CN" sz="1600" dirty="0" smtClean="0">
                <a:cs typeface="+mn-ea"/>
                <a:sym typeface="+mn-lt"/>
              </a:rPr>
              <a:t>as</a:t>
            </a:r>
            <a:r>
              <a:rPr lang="zh-CN" altLang="en-US" sz="1600" dirty="0" smtClean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gift</a:t>
            </a:r>
            <a:r>
              <a:rPr lang="en-US" altLang="zh-CN" sz="1600" dirty="0">
                <a:cs typeface="+mn-ea"/>
                <a:sym typeface="+mn-lt"/>
              </a:rPr>
              <a:t>, if you subscribe </a:t>
            </a:r>
            <a:r>
              <a:rPr lang="en-US" altLang="zh-CN" sz="1600" dirty="0" smtClean="0">
                <a:cs typeface="+mn-ea"/>
                <a:sym typeface="+mn-lt"/>
              </a:rPr>
              <a:t>a</a:t>
            </a:r>
            <a:r>
              <a:rPr lang="zh-CN" altLang="en-US" sz="1600" dirty="0" smtClean="0">
                <a:cs typeface="+mn-ea"/>
                <a:sym typeface="+mn-lt"/>
              </a:rPr>
              <a:t> </a:t>
            </a:r>
            <a:r>
              <a:rPr lang="en-US" altLang="zh-CN" sz="1600" dirty="0" smtClean="0">
                <a:cs typeface="+mn-ea"/>
                <a:sym typeface="+mn-lt"/>
              </a:rPr>
              <a:t>game table</a:t>
            </a:r>
            <a:r>
              <a:rPr lang="en-US" altLang="zh-CN" sz="1600" dirty="0">
                <a:cs typeface="+mn-ea"/>
                <a:sym typeface="+mn-lt"/>
              </a:rPr>
              <a:t>.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 rot="2700000">
            <a:off x="8236018" y="1660262"/>
            <a:ext cx="2334420" cy="14927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cs typeface="+mn-ea"/>
                <a:sym typeface="+mn-lt"/>
              </a:rPr>
              <a:t>Play</a:t>
            </a:r>
            <a:r>
              <a:rPr lang="zh-CN" altLang="en-US" b="1" dirty="0" smtClean="0">
                <a:cs typeface="+mn-ea"/>
                <a:sym typeface="+mn-lt"/>
              </a:rPr>
              <a:t> </a:t>
            </a:r>
            <a:r>
              <a:rPr lang="en-US" altLang="zh-CN" b="1" dirty="0" smtClean="0">
                <a:cs typeface="+mn-ea"/>
                <a:sym typeface="+mn-lt"/>
              </a:rPr>
              <a:t>the</a:t>
            </a:r>
            <a:r>
              <a:rPr lang="zh-CN" altLang="en-US" b="1" dirty="0" smtClean="0">
                <a:cs typeface="+mn-ea"/>
                <a:sym typeface="+mn-lt"/>
              </a:rPr>
              <a:t> </a:t>
            </a:r>
            <a:r>
              <a:rPr lang="en-US" altLang="zh-CN" b="1" dirty="0" smtClean="0">
                <a:cs typeface="+mn-ea"/>
                <a:sym typeface="+mn-lt"/>
              </a:rPr>
              <a:t>game</a:t>
            </a:r>
          </a:p>
          <a:p>
            <a:r>
              <a:rPr lang="en-US" altLang="zh-CN" sz="1600" dirty="0">
                <a:cs typeface="+mn-ea"/>
                <a:sym typeface="+mn-lt"/>
              </a:rPr>
              <a:t>Play games and redeem TRX to get a certain percentage of PKC </a:t>
            </a:r>
            <a:r>
              <a:rPr lang="en-US" altLang="zh-CN" sz="1600" dirty="0" smtClean="0">
                <a:cs typeface="+mn-ea"/>
                <a:sym typeface="+mn-lt"/>
              </a:rPr>
              <a:t>gifts</a:t>
            </a:r>
            <a:r>
              <a:rPr lang="en-US" altLang="zh-CN" sz="1600" dirty="0">
                <a:cs typeface="+mn-ea"/>
                <a:sym typeface="+mn-lt"/>
              </a:rPr>
              <a:t>.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/>
        </p:nvSpPr>
        <p:spPr>
          <a:xfrm rot="18900000">
            <a:off x="8870534" y="4408029"/>
            <a:ext cx="2553522" cy="14927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Prize pool </a:t>
            </a:r>
            <a:r>
              <a:rPr lang="en-US" altLang="zh-CN" b="1" dirty="0" smtClean="0">
                <a:cs typeface="+mn-ea"/>
                <a:sym typeface="+mn-lt"/>
              </a:rPr>
              <a:t>allocation</a:t>
            </a:r>
          </a:p>
          <a:p>
            <a:r>
              <a:rPr lang="en-US" altLang="zh-CN" sz="1600" dirty="0" smtClean="0">
                <a:cs typeface="+mn-ea"/>
                <a:sym typeface="+mn-lt"/>
              </a:rPr>
              <a:t>When </a:t>
            </a:r>
            <a:r>
              <a:rPr lang="en-US" altLang="zh-CN" sz="1600" dirty="0">
                <a:cs typeface="+mn-ea"/>
                <a:sym typeface="+mn-lt"/>
              </a:rPr>
              <a:t>the prize pool is allocated, you will also get a PKC gift when you get TRX.</a:t>
            </a:r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03608" y="1534671"/>
            <a:ext cx="3882860" cy="3621363"/>
            <a:chOff x="403608" y="1534671"/>
            <a:chExt cx="3882860" cy="3621363"/>
          </a:xfrm>
        </p:grpSpPr>
        <p:sp>
          <p:nvSpPr>
            <p:cNvPr id="35" name="文本框 34"/>
            <p:cNvSpPr txBox="1"/>
            <p:nvPr/>
          </p:nvSpPr>
          <p:spPr>
            <a:xfrm>
              <a:off x="403610" y="1534671"/>
              <a:ext cx="3825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ssue </a:t>
              </a: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PKC (</a:t>
              </a:r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PokerWin</a:t>
              </a: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Coin) one month after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online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45989" y="2524423"/>
              <a:ext cx="3825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 can mine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PKC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</a:t>
              </a: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variety of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ways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our shareholder. </a:t>
              </a:r>
              <a:endPara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1139" y="3517063"/>
              <a:ext cx="3825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PKC plans to enter the exchange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future.</a:t>
              </a:r>
              <a:endPara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1140" y="4509703"/>
              <a:ext cx="376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Focus on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token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white paper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more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details.</a:t>
              </a:r>
              <a:endPara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线连接符 3"/>
            <p:cNvCxnSpPr/>
            <p:nvPr/>
          </p:nvCxnSpPr>
          <p:spPr>
            <a:xfrm flipV="1">
              <a:off x="403608" y="2335052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V="1">
              <a:off x="419928" y="335088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461139" y="431096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84563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7851" y="51558"/>
            <a:ext cx="1992853" cy="523220"/>
          </a:xfrm>
        </p:spPr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217" y="2003572"/>
            <a:ext cx="5333039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Become the </a:t>
            </a:r>
            <a:r>
              <a:rPr lang="en-US" altLang="zh-CN" sz="2000" dirty="0" smtClean="0">
                <a:cs typeface="+mn-ea"/>
                <a:sym typeface="+mn-lt"/>
              </a:rPr>
              <a:t>world‘s </a:t>
            </a:r>
            <a:r>
              <a:rPr lang="en-US" altLang="zh-CN" sz="2000" dirty="0">
                <a:cs typeface="+mn-ea"/>
                <a:sym typeface="+mn-lt"/>
              </a:rPr>
              <a:t>best decentralized </a:t>
            </a:r>
            <a:r>
              <a:rPr lang="en-US" altLang="zh-CN" sz="2000" dirty="0" smtClean="0">
                <a:cs typeface="+mn-ea"/>
                <a:sym typeface="+mn-lt"/>
              </a:rPr>
              <a:t>poker</a:t>
            </a:r>
            <a:r>
              <a:rPr lang="zh-CN" altLang="en-US" sz="2000" dirty="0" smtClean="0">
                <a:cs typeface="+mn-ea"/>
                <a:sym typeface="+mn-lt"/>
              </a:rPr>
              <a:t> </a:t>
            </a:r>
            <a:r>
              <a:rPr lang="en-US" altLang="zh-CN" sz="2000" dirty="0" smtClean="0">
                <a:cs typeface="+mn-ea"/>
                <a:sym typeface="+mn-lt"/>
              </a:rPr>
              <a:t>gaming </a:t>
            </a:r>
            <a:r>
              <a:rPr lang="en-US" altLang="zh-CN" sz="2000" dirty="0">
                <a:cs typeface="+mn-ea"/>
                <a:sym typeface="+mn-lt"/>
              </a:rPr>
              <a:t>platform, providing players with the most secure and best-selling multi-player competitive gaming experience. In this process, share growth income with shareholders and players.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830" y="2324294"/>
            <a:ext cx="1270800" cy="12708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72" y="2324294"/>
            <a:ext cx="1270800" cy="127080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99" y="5071619"/>
            <a:ext cx="1270800" cy="12708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72" y="3675127"/>
            <a:ext cx="1270800" cy="12708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56" y="3675127"/>
            <a:ext cx="1270800" cy="1270800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6079956" y="2327411"/>
            <a:ext cx="1269242" cy="1269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Shareholder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158430" y="2405885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506146" y="2405885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853862" y="2405885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158430" y="3753601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506146" y="3753601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775388" y="3675127"/>
            <a:ext cx="1269242" cy="1269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Founding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8853862" y="3753601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506146" y="5150873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8775388" y="994154"/>
            <a:ext cx="1269242" cy="1269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Player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8853862" y="1072628"/>
            <a:ext cx="1112293" cy="111229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258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4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9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9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4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9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4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9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92" y="472318"/>
            <a:ext cx="6524173" cy="63552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5093" y="2726633"/>
            <a:ext cx="994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cs typeface="+mn-ea"/>
                <a:sym typeface="+mn-lt"/>
              </a:rPr>
              <a:t>感谢您的观看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3675" y="3646172"/>
            <a:ext cx="854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THANK YOU FOR YOUR WATCHING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822248" y="4253705"/>
            <a:ext cx="8547504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49" y="4773134"/>
            <a:ext cx="3614057" cy="1773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92" y="319918"/>
            <a:ext cx="6524173" cy="63552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23666" y="1571946"/>
            <a:ext cx="994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Thank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you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for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your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trust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Let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us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grow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together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in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the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future</a:t>
            </a:r>
            <a:endParaRPr lang="zh-CN" altLang="en-US" sz="36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1"/>
          <p:cNvCxnSpPr/>
          <p:nvPr/>
        </p:nvCxnSpPr>
        <p:spPr>
          <a:xfrm>
            <a:off x="1822248" y="3469933"/>
            <a:ext cx="8547504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71" y="3855793"/>
            <a:ext cx="3614057" cy="17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" y="0"/>
            <a:ext cx="12192000" cy="68580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5035" y="912603"/>
            <a:ext cx="2326741" cy="278895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98686" y="5003059"/>
            <a:ext cx="226866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About Us</a:t>
            </a:r>
            <a:endParaRPr lang="zh-CN" altLang="en-US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30174" y="5003059"/>
            <a:ext cx="226866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Our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Advantage</a:t>
            </a:r>
            <a:endParaRPr lang="zh-CN" altLang="en-US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54494" y="4999643"/>
            <a:ext cx="268300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Game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Fairness</a:t>
            </a:r>
            <a:endParaRPr lang="zh-CN" altLang="en-US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93153" y="5003059"/>
            <a:ext cx="226866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Game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Experience</a:t>
            </a:r>
            <a:endParaRPr lang="zh-CN" altLang="en-US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423080" y="4997972"/>
            <a:ext cx="2268669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Looking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To Future</a:t>
            </a:r>
            <a:endParaRPr lang="zh-CN" altLang="en-US" sz="1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03324" y="2076248"/>
            <a:ext cx="364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>
          <a:xfrm>
            <a:off x="10392467" y="4435299"/>
            <a:ext cx="333026" cy="324000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>
            <a:spLocks noChangeAspect="1"/>
          </p:cNvSpPr>
          <p:nvPr/>
        </p:nvSpPr>
        <p:spPr>
          <a:xfrm>
            <a:off x="1532292" y="4435299"/>
            <a:ext cx="201453" cy="324000"/>
          </a:xfrm>
          <a:custGeom>
            <a:avLst/>
            <a:gdLst>
              <a:gd name="connsiteX0" fmla="*/ 677901 w 2374831"/>
              <a:gd name="connsiteY0" fmla="*/ 3412116 h 3819479"/>
              <a:gd name="connsiteX1" fmla="*/ 1644059 w 2374831"/>
              <a:gd name="connsiteY1" fmla="*/ 3412116 h 3819479"/>
              <a:gd name="connsiteX2" fmla="*/ 1644059 w 2374831"/>
              <a:gd name="connsiteY2" fmla="*/ 3636403 h 3819479"/>
              <a:gd name="connsiteX3" fmla="*/ 1452135 w 2374831"/>
              <a:gd name="connsiteY3" fmla="*/ 3636403 h 3819479"/>
              <a:gd name="connsiteX4" fmla="*/ 1406366 w 2374831"/>
              <a:gd name="connsiteY4" fmla="*/ 3819479 h 3819479"/>
              <a:gd name="connsiteX5" fmla="*/ 904644 w 2374831"/>
              <a:gd name="connsiteY5" fmla="*/ 3819479 h 3819479"/>
              <a:gd name="connsiteX6" fmla="*/ 858875 w 2374831"/>
              <a:gd name="connsiteY6" fmla="*/ 3636403 h 3819479"/>
              <a:gd name="connsiteX7" fmla="*/ 677901 w 2374831"/>
              <a:gd name="connsiteY7" fmla="*/ 3636403 h 3819479"/>
              <a:gd name="connsiteX8" fmla="*/ 1210563 w 2374831"/>
              <a:gd name="connsiteY8" fmla="*/ 214813 h 3819479"/>
              <a:gd name="connsiteX9" fmla="*/ 234135 w 2374831"/>
              <a:gd name="connsiteY9" fmla="*/ 1200968 h 3819479"/>
              <a:gd name="connsiteX10" fmla="*/ 530439 w 2374831"/>
              <a:gd name="connsiteY10" fmla="*/ 2356594 h 3819479"/>
              <a:gd name="connsiteX11" fmla="*/ 629422 w 2374831"/>
              <a:gd name="connsiteY11" fmla="*/ 2455121 h 3819479"/>
              <a:gd name="connsiteX12" fmla="*/ 632955 w 2374831"/>
              <a:gd name="connsiteY12" fmla="*/ 2454082 h 3819479"/>
              <a:gd name="connsiteX13" fmla="*/ 634850 w 2374831"/>
              <a:gd name="connsiteY13" fmla="*/ 2460524 h 3819479"/>
              <a:gd name="connsiteX14" fmla="*/ 645415 w 2374831"/>
              <a:gd name="connsiteY14" fmla="*/ 2471041 h 3819479"/>
              <a:gd name="connsiteX15" fmla="*/ 640611 w 2374831"/>
              <a:gd name="connsiteY15" fmla="*/ 2480115 h 3819479"/>
              <a:gd name="connsiteX16" fmla="*/ 825141 w 2374831"/>
              <a:gd name="connsiteY16" fmla="*/ 3107541 h 3819479"/>
              <a:gd name="connsiteX17" fmla="*/ 1520487 w 2374831"/>
              <a:gd name="connsiteY17" fmla="*/ 3107541 h 3819479"/>
              <a:gd name="connsiteX18" fmla="*/ 1697625 w 2374831"/>
              <a:gd name="connsiteY18" fmla="*/ 2505248 h 3819479"/>
              <a:gd name="connsiteX19" fmla="*/ 1694714 w 2374831"/>
              <a:gd name="connsiteY19" fmla="*/ 2499211 h 3819479"/>
              <a:gd name="connsiteX20" fmla="*/ 1701121 w 2374831"/>
              <a:gd name="connsiteY20" fmla="*/ 2493362 h 3819479"/>
              <a:gd name="connsiteX21" fmla="*/ 1703057 w 2374831"/>
              <a:gd name="connsiteY21" fmla="*/ 2486779 h 3819479"/>
              <a:gd name="connsiteX22" fmla="*/ 1707047 w 2374831"/>
              <a:gd name="connsiteY22" fmla="*/ 2487952 h 3819479"/>
              <a:gd name="connsiteX23" fmla="*/ 1814604 w 2374831"/>
              <a:gd name="connsiteY23" fmla="*/ 2389768 h 3819479"/>
              <a:gd name="connsiteX24" fmla="*/ 2146142 w 2374831"/>
              <a:gd name="connsiteY24" fmla="*/ 1237621 h 3819479"/>
              <a:gd name="connsiteX25" fmla="*/ 1210563 w 2374831"/>
              <a:gd name="connsiteY25" fmla="*/ 214813 h 3819479"/>
              <a:gd name="connsiteX26" fmla="*/ 1214591 w 2374831"/>
              <a:gd name="connsiteY26" fmla="*/ 383 h 3819479"/>
              <a:gd name="connsiteX27" fmla="*/ 2356115 w 2374831"/>
              <a:gd name="connsiteY27" fmla="*/ 1191705 h 3819479"/>
              <a:gd name="connsiteX28" fmla="*/ 1940101 w 2374831"/>
              <a:gd name="connsiteY28" fmla="*/ 2566662 h 3819479"/>
              <a:gd name="connsiteX29" fmla="*/ 1858280 w 2374831"/>
              <a:gd name="connsiteY29" fmla="*/ 2636176 h 3819479"/>
              <a:gd name="connsiteX30" fmla="*/ 1662374 w 2374831"/>
              <a:gd name="connsiteY30" fmla="*/ 3302282 h 3819479"/>
              <a:gd name="connsiteX31" fmla="*/ 1642818 w 2374831"/>
              <a:gd name="connsiteY31" fmla="*/ 3296530 h 3819479"/>
              <a:gd name="connsiteX32" fmla="*/ 1642365 w 2374831"/>
              <a:gd name="connsiteY32" fmla="*/ 3298341 h 3819479"/>
              <a:gd name="connsiteX33" fmla="*/ 668645 w 2374831"/>
              <a:gd name="connsiteY33" fmla="*/ 3298341 h 3819479"/>
              <a:gd name="connsiteX34" fmla="*/ 620945 w 2374831"/>
              <a:gd name="connsiteY34" fmla="*/ 3107541 h 3819479"/>
              <a:gd name="connsiteX35" fmla="*/ 625980 w 2374831"/>
              <a:gd name="connsiteY35" fmla="*/ 3107541 h 3819479"/>
              <a:gd name="connsiteX36" fmla="*/ 477257 w 2374831"/>
              <a:gd name="connsiteY36" fmla="*/ 2601865 h 3819479"/>
              <a:gd name="connsiteX37" fmla="*/ 398351 w 2374831"/>
              <a:gd name="connsiteY37" fmla="*/ 2528795 h 3819479"/>
              <a:gd name="connsiteX38" fmla="*/ 25870 w 2374831"/>
              <a:gd name="connsiteY38" fmla="*/ 1147159 h 3819479"/>
              <a:gd name="connsiteX39" fmla="*/ 1214591 w 2374831"/>
              <a:gd name="connsiteY39" fmla="*/ 383 h 38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74831" h="3819479">
                <a:moveTo>
                  <a:pt x="677901" y="3412116"/>
                </a:moveTo>
                <a:lnTo>
                  <a:pt x="1644059" y="3412116"/>
                </a:lnTo>
                <a:lnTo>
                  <a:pt x="1644059" y="3636403"/>
                </a:lnTo>
                <a:lnTo>
                  <a:pt x="1452135" y="3636403"/>
                </a:lnTo>
                <a:lnTo>
                  <a:pt x="1406366" y="3819479"/>
                </a:lnTo>
                <a:lnTo>
                  <a:pt x="904644" y="3819479"/>
                </a:lnTo>
                <a:lnTo>
                  <a:pt x="858875" y="3636403"/>
                </a:lnTo>
                <a:lnTo>
                  <a:pt x="677901" y="3636403"/>
                </a:lnTo>
                <a:close/>
                <a:moveTo>
                  <a:pt x="1210563" y="214813"/>
                </a:moveTo>
                <a:cubicBezTo>
                  <a:pt x="739590" y="200611"/>
                  <a:pt x="328256" y="616042"/>
                  <a:pt x="234135" y="1200968"/>
                </a:cubicBezTo>
                <a:cubicBezTo>
                  <a:pt x="165163" y="1629602"/>
                  <a:pt x="280924" y="2067284"/>
                  <a:pt x="530439" y="2356594"/>
                </a:cubicBezTo>
                <a:lnTo>
                  <a:pt x="629422" y="2455121"/>
                </a:lnTo>
                <a:lnTo>
                  <a:pt x="632955" y="2454082"/>
                </a:lnTo>
                <a:lnTo>
                  <a:pt x="634850" y="2460524"/>
                </a:lnTo>
                <a:lnTo>
                  <a:pt x="645415" y="2471041"/>
                </a:lnTo>
                <a:lnTo>
                  <a:pt x="640611" y="2480115"/>
                </a:lnTo>
                <a:lnTo>
                  <a:pt x="825141" y="3107541"/>
                </a:lnTo>
                <a:lnTo>
                  <a:pt x="1520487" y="3107541"/>
                </a:lnTo>
                <a:lnTo>
                  <a:pt x="1697625" y="2505248"/>
                </a:lnTo>
                <a:lnTo>
                  <a:pt x="1694714" y="2499211"/>
                </a:lnTo>
                <a:lnTo>
                  <a:pt x="1701121" y="2493362"/>
                </a:lnTo>
                <a:lnTo>
                  <a:pt x="1703057" y="2486779"/>
                </a:lnTo>
                <a:lnTo>
                  <a:pt x="1707047" y="2487952"/>
                </a:lnTo>
                <a:lnTo>
                  <a:pt x="1814604" y="2389768"/>
                </a:lnTo>
                <a:cubicBezTo>
                  <a:pt x="2075917" y="2110708"/>
                  <a:pt x="2205489" y="1673395"/>
                  <a:pt x="2146142" y="1237621"/>
                </a:cubicBezTo>
                <a:cubicBezTo>
                  <a:pt x="2067107" y="657287"/>
                  <a:pt x="1675186" y="228824"/>
                  <a:pt x="1210563" y="214813"/>
                </a:cubicBezTo>
                <a:close/>
                <a:moveTo>
                  <a:pt x="1214591" y="383"/>
                </a:moveTo>
                <a:cubicBezTo>
                  <a:pt x="1779092" y="16134"/>
                  <a:pt x="2256408" y="514273"/>
                  <a:pt x="2356115" y="1191705"/>
                </a:cubicBezTo>
                <a:cubicBezTo>
                  <a:pt x="2432917" y="1713508"/>
                  <a:pt x="2269282" y="2238010"/>
                  <a:pt x="1940101" y="2566662"/>
                </a:cubicBezTo>
                <a:lnTo>
                  <a:pt x="1858280" y="2636176"/>
                </a:lnTo>
                <a:lnTo>
                  <a:pt x="1662374" y="3302282"/>
                </a:lnTo>
                <a:lnTo>
                  <a:pt x="1642818" y="3296530"/>
                </a:lnTo>
                <a:lnTo>
                  <a:pt x="1642365" y="3298341"/>
                </a:lnTo>
                <a:lnTo>
                  <a:pt x="668645" y="3298341"/>
                </a:lnTo>
                <a:lnTo>
                  <a:pt x="620945" y="3107541"/>
                </a:lnTo>
                <a:lnTo>
                  <a:pt x="625980" y="3107541"/>
                </a:lnTo>
                <a:lnTo>
                  <a:pt x="477257" y="2601865"/>
                </a:lnTo>
                <a:lnTo>
                  <a:pt x="398351" y="2528795"/>
                </a:lnTo>
                <a:cubicBezTo>
                  <a:pt x="83040" y="2187205"/>
                  <a:pt x="-63507" y="1661104"/>
                  <a:pt x="25870" y="1147159"/>
                </a:cubicBezTo>
                <a:cubicBezTo>
                  <a:pt x="144292" y="466195"/>
                  <a:pt x="643655" y="-15547"/>
                  <a:pt x="1214591" y="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3684509" y="4435565"/>
            <a:ext cx="360000" cy="324000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>
            <a:spLocks noChangeAspect="1"/>
          </p:cNvSpPr>
          <p:nvPr/>
        </p:nvSpPr>
        <p:spPr>
          <a:xfrm>
            <a:off x="8179707" y="4435299"/>
            <a:ext cx="295563" cy="324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 48"/>
          <p:cNvSpPr>
            <a:spLocks noChangeAspect="1"/>
          </p:cNvSpPr>
          <p:nvPr/>
        </p:nvSpPr>
        <p:spPr>
          <a:xfrm>
            <a:off x="5961793" y="4435299"/>
            <a:ext cx="268411" cy="324000"/>
          </a:xfrm>
          <a:custGeom>
            <a:avLst/>
            <a:gdLst>
              <a:gd name="connsiteX0" fmla="*/ 2540739 w 5081480"/>
              <a:gd name="connsiteY0" fmla="*/ 1728231 h 6133889"/>
              <a:gd name="connsiteX1" fmla="*/ 1728230 w 5081480"/>
              <a:gd name="connsiteY1" fmla="*/ 2540740 h 6133889"/>
              <a:gd name="connsiteX2" fmla="*/ 2540739 w 5081480"/>
              <a:gd name="connsiteY2" fmla="*/ 3353249 h 6133889"/>
              <a:gd name="connsiteX3" fmla="*/ 3353248 w 5081480"/>
              <a:gd name="connsiteY3" fmla="*/ 2540740 h 6133889"/>
              <a:gd name="connsiteX4" fmla="*/ 2540739 w 5081480"/>
              <a:gd name="connsiteY4" fmla="*/ 1728231 h 6133889"/>
              <a:gd name="connsiteX5" fmla="*/ 2540740 w 5081480"/>
              <a:gd name="connsiteY5" fmla="*/ 1407975 h 6133889"/>
              <a:gd name="connsiteX6" fmla="*/ 3673505 w 5081480"/>
              <a:gd name="connsiteY6" fmla="*/ 2540740 h 6133889"/>
              <a:gd name="connsiteX7" fmla="*/ 2540740 w 5081480"/>
              <a:gd name="connsiteY7" fmla="*/ 3673505 h 6133889"/>
              <a:gd name="connsiteX8" fmla="*/ 1407975 w 5081480"/>
              <a:gd name="connsiteY8" fmla="*/ 2540740 h 6133889"/>
              <a:gd name="connsiteX9" fmla="*/ 2540740 w 5081480"/>
              <a:gd name="connsiteY9" fmla="*/ 1407975 h 6133889"/>
              <a:gd name="connsiteX10" fmla="*/ 2540740 w 5081480"/>
              <a:gd name="connsiteY10" fmla="*/ 305592 h 6133889"/>
              <a:gd name="connsiteX11" fmla="*/ 960252 w 5081480"/>
              <a:gd name="connsiteY11" fmla="*/ 960252 h 6133889"/>
              <a:gd name="connsiteX12" fmla="*/ 960252 w 5081480"/>
              <a:gd name="connsiteY12" fmla="*/ 4121228 h 6133889"/>
              <a:gd name="connsiteX13" fmla="*/ 2540740 w 5081480"/>
              <a:gd name="connsiteY13" fmla="*/ 5701715 h 6133889"/>
              <a:gd name="connsiteX14" fmla="*/ 4121228 w 5081480"/>
              <a:gd name="connsiteY14" fmla="*/ 4121228 h 6133889"/>
              <a:gd name="connsiteX15" fmla="*/ 4121228 w 5081480"/>
              <a:gd name="connsiteY15" fmla="*/ 960252 h 6133889"/>
              <a:gd name="connsiteX16" fmla="*/ 2540740 w 5081480"/>
              <a:gd name="connsiteY16" fmla="*/ 305592 h 6133889"/>
              <a:gd name="connsiteX17" fmla="*/ 2540741 w 5081480"/>
              <a:gd name="connsiteY17" fmla="*/ 0 h 6133889"/>
              <a:gd name="connsiteX18" fmla="*/ 4337315 w 5081480"/>
              <a:gd name="connsiteY18" fmla="*/ 744165 h 6133889"/>
              <a:gd name="connsiteX19" fmla="*/ 4337315 w 5081480"/>
              <a:gd name="connsiteY19" fmla="*/ 4337315 h 6133889"/>
              <a:gd name="connsiteX20" fmla="*/ 2540740 w 5081480"/>
              <a:gd name="connsiteY20" fmla="*/ 6133889 h 6133889"/>
              <a:gd name="connsiteX21" fmla="*/ 744165 w 5081480"/>
              <a:gd name="connsiteY21" fmla="*/ 4337315 h 6133889"/>
              <a:gd name="connsiteX22" fmla="*/ 744165 w 5081480"/>
              <a:gd name="connsiteY22" fmla="*/ 744165 h 6133889"/>
              <a:gd name="connsiteX23" fmla="*/ 2540741 w 5081480"/>
              <a:gd name="connsiteY23" fmla="*/ 0 h 61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1480" h="6133889">
                <a:moveTo>
                  <a:pt x="2540739" y="1728231"/>
                </a:moveTo>
                <a:cubicBezTo>
                  <a:pt x="2092003" y="1728231"/>
                  <a:pt x="1728230" y="2092004"/>
                  <a:pt x="1728230" y="2540740"/>
                </a:cubicBezTo>
                <a:cubicBezTo>
                  <a:pt x="1728230" y="2989476"/>
                  <a:pt x="2092003" y="3353249"/>
                  <a:pt x="2540739" y="3353249"/>
                </a:cubicBezTo>
                <a:cubicBezTo>
                  <a:pt x="2989475" y="3353249"/>
                  <a:pt x="3353248" y="2989476"/>
                  <a:pt x="3353248" y="2540740"/>
                </a:cubicBezTo>
                <a:cubicBezTo>
                  <a:pt x="3353248" y="2092004"/>
                  <a:pt x="2989475" y="1728231"/>
                  <a:pt x="2540739" y="1728231"/>
                </a:cubicBezTo>
                <a:close/>
                <a:moveTo>
                  <a:pt x="2540740" y="1407975"/>
                </a:moveTo>
                <a:cubicBezTo>
                  <a:pt x="3166349" y="1407975"/>
                  <a:pt x="3673505" y="1915131"/>
                  <a:pt x="3673505" y="2540740"/>
                </a:cubicBezTo>
                <a:cubicBezTo>
                  <a:pt x="3673505" y="3166349"/>
                  <a:pt x="3166349" y="3673505"/>
                  <a:pt x="2540740" y="3673505"/>
                </a:cubicBezTo>
                <a:cubicBezTo>
                  <a:pt x="1915131" y="3673505"/>
                  <a:pt x="1407975" y="3166349"/>
                  <a:pt x="1407975" y="2540740"/>
                </a:cubicBezTo>
                <a:cubicBezTo>
                  <a:pt x="1407975" y="1915131"/>
                  <a:pt x="1915131" y="1407975"/>
                  <a:pt x="2540740" y="1407975"/>
                </a:cubicBezTo>
                <a:close/>
                <a:moveTo>
                  <a:pt x="2540740" y="305592"/>
                </a:moveTo>
                <a:cubicBezTo>
                  <a:pt x="1968716" y="305592"/>
                  <a:pt x="1396692" y="523813"/>
                  <a:pt x="960252" y="960252"/>
                </a:cubicBezTo>
                <a:cubicBezTo>
                  <a:pt x="87373" y="1833132"/>
                  <a:pt x="87373" y="3248348"/>
                  <a:pt x="960252" y="4121228"/>
                </a:cubicBezTo>
                <a:lnTo>
                  <a:pt x="2540740" y="5701715"/>
                </a:lnTo>
                <a:lnTo>
                  <a:pt x="4121228" y="4121228"/>
                </a:lnTo>
                <a:cubicBezTo>
                  <a:pt x="4994107" y="3248348"/>
                  <a:pt x="4994107" y="1833132"/>
                  <a:pt x="4121228" y="960252"/>
                </a:cubicBezTo>
                <a:cubicBezTo>
                  <a:pt x="3684788" y="523813"/>
                  <a:pt x="3112764" y="305592"/>
                  <a:pt x="2540740" y="305592"/>
                </a:cubicBezTo>
                <a:close/>
                <a:moveTo>
                  <a:pt x="2540741" y="0"/>
                </a:moveTo>
                <a:cubicBezTo>
                  <a:pt x="3190972" y="0"/>
                  <a:pt x="3841205" y="248054"/>
                  <a:pt x="4337315" y="744165"/>
                </a:cubicBezTo>
                <a:cubicBezTo>
                  <a:pt x="5329535" y="1736387"/>
                  <a:pt x="5329535" y="3345095"/>
                  <a:pt x="4337315" y="4337315"/>
                </a:cubicBezTo>
                <a:lnTo>
                  <a:pt x="2540740" y="6133889"/>
                </a:lnTo>
                <a:lnTo>
                  <a:pt x="744165" y="4337315"/>
                </a:lnTo>
                <a:cubicBezTo>
                  <a:pt x="-248055" y="3345094"/>
                  <a:pt x="-248055" y="1736387"/>
                  <a:pt x="744165" y="744165"/>
                </a:cubicBezTo>
                <a:cubicBezTo>
                  <a:pt x="1240276" y="248055"/>
                  <a:pt x="1890508" y="0"/>
                  <a:pt x="2540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7" grpId="0"/>
      <p:bldP spid="39" grpId="0"/>
      <p:bldP spid="41" grpId="0"/>
      <p:bldP spid="25" grpId="0"/>
      <p:bldP spid="34" grpId="0" animBg="1"/>
      <p:bldP spid="35" grpId="0" animBg="1"/>
      <p:bldP spid="36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6255432" y="2677043"/>
            <a:ext cx="2540000" cy="424732"/>
          </a:xfrm>
        </p:spPr>
        <p:txBody>
          <a:bodyPr/>
          <a:lstStyle/>
          <a:p>
            <a:r>
              <a:rPr lang="en-US" altLang="zh-CN" sz="2400" dirty="0" smtClean="0">
                <a:latin typeface="+mn-ea"/>
                <a:cs typeface="+mn-ea"/>
                <a:sym typeface="+mn-lt"/>
              </a:rPr>
              <a:t>About Us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5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645" y="51558"/>
            <a:ext cx="1789272" cy="523220"/>
          </a:xfrm>
        </p:spPr>
        <p:txBody>
          <a:bodyPr/>
          <a:lstStyle/>
          <a:p>
            <a:r>
              <a:rPr lang="en-US" altLang="zh-CN" dirty="0" smtClean="0"/>
              <a:t>About Us</a:t>
            </a:r>
            <a:endParaRPr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84216" y="899384"/>
            <a:ext cx="6289328" cy="5124480"/>
            <a:chOff x="5347502" y="866727"/>
            <a:chExt cx="6289328" cy="5124480"/>
          </a:xfrm>
        </p:grpSpPr>
        <p:sp>
          <p:nvSpPr>
            <p:cNvPr id="3" name="矩形 2"/>
            <p:cNvSpPr/>
            <p:nvPr/>
          </p:nvSpPr>
          <p:spPr>
            <a:xfrm>
              <a:off x="5347502" y="866727"/>
              <a:ext cx="628932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/>
                <a:t>The rise of the APP economy has changed </a:t>
              </a:r>
              <a:r>
                <a:rPr lang="en-US" altLang="zh-CN" dirty="0" smtClean="0"/>
                <a:t>people’s </a:t>
              </a:r>
              <a:r>
                <a:rPr lang="en-US" altLang="zh-CN" dirty="0"/>
                <a:t>daily living </a:t>
              </a:r>
              <a:r>
                <a:rPr lang="en-US" altLang="zh-CN" dirty="0" smtClean="0"/>
                <a:t>habits </a:t>
              </a:r>
              <a:r>
                <a:rPr lang="en-US" altLang="zh-CN" dirty="0"/>
                <a:t>from </a:t>
              </a:r>
              <a:r>
                <a:rPr lang="en-US" altLang="zh-CN" dirty="0" smtClean="0"/>
                <a:t>all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angles.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5347502" y="1651557"/>
              <a:ext cx="6289328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/>
                <a:t>At present, DAPP based on </a:t>
              </a:r>
              <a:r>
                <a:rPr lang="en-US" altLang="zh-CN" dirty="0" err="1" smtClean="0"/>
                <a:t>Blockchain</a:t>
              </a:r>
              <a:r>
                <a:rPr lang="en-US" altLang="zh-CN" dirty="0" smtClean="0"/>
                <a:t> </a:t>
              </a:r>
              <a:r>
                <a:rPr lang="en-US" altLang="zh-CN" dirty="0"/>
                <a:t>technology is still in the early stage of exploration, and there is no DAPP with large-scale practical application value. The vast majority of DAPPs are still throwing dice, exchanges, pets, etc. The scene is </a:t>
              </a:r>
              <a:r>
                <a:rPr lang="en-US" altLang="zh-CN" dirty="0" smtClean="0"/>
                <a:t>single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and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the </a:t>
              </a:r>
              <a:r>
                <a:rPr lang="en-US" altLang="zh-CN" dirty="0"/>
                <a:t>user experience is </a:t>
              </a:r>
              <a:r>
                <a:rPr lang="en-US" altLang="zh-CN" dirty="0" smtClean="0"/>
                <a:t>poor.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347502" y="3821382"/>
              <a:ext cx="6289328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dirty="0"/>
                <a:t>So we came up with </a:t>
              </a:r>
              <a:r>
                <a:rPr lang="en-US" altLang="zh-CN" dirty="0" smtClean="0"/>
                <a:t>an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idea </a:t>
              </a:r>
              <a:r>
                <a:rPr lang="en-US" altLang="zh-CN" dirty="0"/>
                <a:t>of combining the most popular poker </a:t>
              </a:r>
              <a:r>
                <a:rPr lang="en-US" altLang="zh-CN" dirty="0" smtClean="0"/>
                <a:t>game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‘Texas </a:t>
              </a:r>
              <a:r>
                <a:rPr lang="en-US" altLang="zh-CN" dirty="0" err="1" smtClean="0"/>
                <a:t>Holdem</a:t>
              </a:r>
              <a:r>
                <a:rPr lang="en-US" altLang="zh-CN" dirty="0" smtClean="0"/>
                <a:t>’ </a:t>
              </a:r>
              <a:r>
                <a:rPr lang="en-US" altLang="zh-CN" dirty="0"/>
                <a:t>and </a:t>
              </a:r>
              <a:r>
                <a:rPr lang="en-US" altLang="zh-CN" dirty="0" err="1" smtClean="0"/>
                <a:t>Blockchain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together so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the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players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can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enjoy </a:t>
              </a:r>
              <a:r>
                <a:rPr lang="en-US" altLang="zh-CN" dirty="0"/>
                <a:t>the security, freedom, transparency, traceability and other benefits brought by decentralization</a:t>
              </a:r>
              <a:r>
                <a:rPr lang="en-US" altLang="zh-CN" dirty="0" smtClean="0"/>
                <a:t>,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and</a:t>
              </a:r>
              <a:r>
                <a:rPr lang="zh-CN" altLang="en-US" dirty="0" smtClean="0"/>
                <a:t> </a:t>
              </a:r>
              <a:r>
                <a:rPr lang="en-US" altLang="zh-CN" dirty="0"/>
                <a:t>completely avoid the exploitation of the centralized gaming game providers.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4" y="1274182"/>
            <a:ext cx="4277899" cy="44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6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439921" y="2753241"/>
            <a:ext cx="2540000" cy="424732"/>
          </a:xfrm>
        </p:spPr>
        <p:txBody>
          <a:bodyPr/>
          <a:lstStyle/>
          <a:p>
            <a:r>
              <a:rPr lang="en-US" altLang="zh-CN" sz="2400" dirty="0" smtClean="0">
                <a:latin typeface="+mn-ea"/>
                <a:cs typeface="+mn-ea"/>
                <a:sym typeface="+mn-lt"/>
              </a:rPr>
              <a:t>Our</a:t>
            </a:r>
            <a:r>
              <a:rPr lang="zh-CN" altLang="en-US" sz="2400" dirty="0" smtClean="0">
                <a:latin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latin typeface="+mn-ea"/>
                <a:cs typeface="+mn-ea"/>
                <a:sym typeface="+mn-lt"/>
              </a:rPr>
              <a:t>Advantage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786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535" y="53872"/>
            <a:ext cx="2749845" cy="523220"/>
          </a:xfrm>
          <a:solidFill>
            <a:schemeClr val="bg1"/>
          </a:solidFill>
        </p:spPr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Advantage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4640577" y="2187801"/>
            <a:ext cx="1460310" cy="1460309"/>
          </a:xfrm>
          <a:custGeom>
            <a:avLst/>
            <a:gdLst>
              <a:gd name="connsiteX0" fmla="*/ 1098645 w 2197290"/>
              <a:gd name="connsiteY0" fmla="*/ 0 h 2197290"/>
              <a:gd name="connsiteX1" fmla="*/ 2197290 w 2197290"/>
              <a:gd name="connsiteY1" fmla="*/ 1098645 h 2197290"/>
              <a:gd name="connsiteX2" fmla="*/ 1104317 w 2197290"/>
              <a:gd name="connsiteY2" fmla="*/ 2084960 h 2197290"/>
              <a:gd name="connsiteX3" fmla="*/ 1098645 w 2197290"/>
              <a:gd name="connsiteY3" fmla="*/ 2197289 h 2197290"/>
              <a:gd name="connsiteX4" fmla="*/ 1098645 w 2197290"/>
              <a:gd name="connsiteY4" fmla="*/ 2197289 h 2197290"/>
              <a:gd name="connsiteX5" fmla="*/ 1098635 w 2197290"/>
              <a:gd name="connsiteY5" fmla="*/ 2197290 h 2197290"/>
              <a:gd name="connsiteX6" fmla="*/ 986315 w 2197290"/>
              <a:gd name="connsiteY6" fmla="*/ 2191618 h 2197290"/>
              <a:gd name="connsiteX7" fmla="*/ 0 w 2197290"/>
              <a:gd name="connsiteY7" fmla="*/ 1098645 h 2197290"/>
              <a:gd name="connsiteX8" fmla="*/ 1098645 w 2197290"/>
              <a:gd name="connsiteY8" fmla="*/ 0 h 219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290" h="2197290">
                <a:moveTo>
                  <a:pt x="1098645" y="0"/>
                </a:moveTo>
                <a:cubicBezTo>
                  <a:pt x="1705410" y="0"/>
                  <a:pt x="2197290" y="491880"/>
                  <a:pt x="2197290" y="1098645"/>
                </a:cubicBezTo>
                <a:cubicBezTo>
                  <a:pt x="1628448" y="1098645"/>
                  <a:pt x="1160579" y="1530962"/>
                  <a:pt x="1104317" y="2084960"/>
                </a:cubicBezTo>
                <a:lnTo>
                  <a:pt x="1098645" y="2197289"/>
                </a:lnTo>
                <a:lnTo>
                  <a:pt x="1098645" y="2197289"/>
                </a:lnTo>
                <a:lnTo>
                  <a:pt x="1098635" y="2197290"/>
                </a:lnTo>
                <a:lnTo>
                  <a:pt x="986315" y="2191618"/>
                </a:lnTo>
                <a:cubicBezTo>
                  <a:pt x="432316" y="2135356"/>
                  <a:pt x="0" y="1667487"/>
                  <a:pt x="0" y="1098645"/>
                </a:cubicBezTo>
                <a:cubicBezTo>
                  <a:pt x="0" y="491880"/>
                  <a:pt x="491880" y="0"/>
                  <a:pt x="10986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6100887" y="2187801"/>
            <a:ext cx="1460310" cy="1460309"/>
          </a:xfrm>
          <a:custGeom>
            <a:avLst/>
            <a:gdLst>
              <a:gd name="connsiteX0" fmla="*/ 1098645 w 2197290"/>
              <a:gd name="connsiteY0" fmla="*/ 0 h 2197290"/>
              <a:gd name="connsiteX1" fmla="*/ 2197290 w 2197290"/>
              <a:gd name="connsiteY1" fmla="*/ 1098645 h 2197290"/>
              <a:gd name="connsiteX2" fmla="*/ 1210975 w 2197290"/>
              <a:gd name="connsiteY2" fmla="*/ 2191618 h 2197290"/>
              <a:gd name="connsiteX3" fmla="*/ 1098655 w 2197290"/>
              <a:gd name="connsiteY3" fmla="*/ 2197290 h 2197290"/>
              <a:gd name="connsiteX4" fmla="*/ 1098645 w 2197290"/>
              <a:gd name="connsiteY4" fmla="*/ 2197289 h 2197290"/>
              <a:gd name="connsiteX5" fmla="*/ 1098645 w 2197290"/>
              <a:gd name="connsiteY5" fmla="*/ 2197289 h 2197290"/>
              <a:gd name="connsiteX6" fmla="*/ 1092973 w 2197290"/>
              <a:gd name="connsiteY6" fmla="*/ 2084960 h 2197290"/>
              <a:gd name="connsiteX7" fmla="*/ 0 w 2197290"/>
              <a:gd name="connsiteY7" fmla="*/ 1098645 h 2197290"/>
              <a:gd name="connsiteX8" fmla="*/ 1098645 w 2197290"/>
              <a:gd name="connsiteY8" fmla="*/ 0 h 219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290" h="2197290">
                <a:moveTo>
                  <a:pt x="1098645" y="0"/>
                </a:moveTo>
                <a:cubicBezTo>
                  <a:pt x="1705410" y="0"/>
                  <a:pt x="2197290" y="491880"/>
                  <a:pt x="2197290" y="1098645"/>
                </a:cubicBezTo>
                <a:cubicBezTo>
                  <a:pt x="2197290" y="1667487"/>
                  <a:pt x="1764974" y="2135356"/>
                  <a:pt x="1210975" y="2191618"/>
                </a:cubicBezTo>
                <a:lnTo>
                  <a:pt x="1098655" y="2197290"/>
                </a:lnTo>
                <a:lnTo>
                  <a:pt x="1098645" y="2197289"/>
                </a:lnTo>
                <a:lnTo>
                  <a:pt x="1098645" y="2197289"/>
                </a:lnTo>
                <a:lnTo>
                  <a:pt x="1092973" y="2084960"/>
                </a:lnTo>
                <a:cubicBezTo>
                  <a:pt x="1036711" y="1530962"/>
                  <a:pt x="568842" y="1098645"/>
                  <a:pt x="0" y="1098645"/>
                </a:cubicBezTo>
                <a:cubicBezTo>
                  <a:pt x="0" y="491880"/>
                  <a:pt x="491880" y="0"/>
                  <a:pt x="109864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640577" y="3648110"/>
            <a:ext cx="1460310" cy="1460309"/>
          </a:xfrm>
          <a:custGeom>
            <a:avLst/>
            <a:gdLst>
              <a:gd name="connsiteX0" fmla="*/ 1098635 w 2197290"/>
              <a:gd name="connsiteY0" fmla="*/ 0 h 2197289"/>
              <a:gd name="connsiteX1" fmla="*/ 1098645 w 2197290"/>
              <a:gd name="connsiteY1" fmla="*/ 0 h 2197289"/>
              <a:gd name="connsiteX2" fmla="*/ 2084960 w 2197290"/>
              <a:gd name="connsiteY2" fmla="*/ 1092973 h 2197289"/>
              <a:gd name="connsiteX3" fmla="*/ 2197290 w 2197290"/>
              <a:gd name="connsiteY3" fmla="*/ 1098645 h 2197289"/>
              <a:gd name="connsiteX4" fmla="*/ 2191618 w 2197290"/>
              <a:gd name="connsiteY4" fmla="*/ 1210974 h 2197289"/>
              <a:gd name="connsiteX5" fmla="*/ 1098645 w 2197290"/>
              <a:gd name="connsiteY5" fmla="*/ 2197289 h 2197289"/>
              <a:gd name="connsiteX6" fmla="*/ 0 w 2197290"/>
              <a:gd name="connsiteY6" fmla="*/ 1098644 h 2197289"/>
              <a:gd name="connsiteX7" fmla="*/ 986315 w 2197290"/>
              <a:gd name="connsiteY7" fmla="*/ 5671 h 2197289"/>
              <a:gd name="connsiteX8" fmla="*/ 1098635 w 2197290"/>
              <a:gd name="connsiteY8" fmla="*/ 0 h 219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290" h="2197289">
                <a:moveTo>
                  <a:pt x="1098635" y="0"/>
                </a:moveTo>
                <a:lnTo>
                  <a:pt x="1098645" y="0"/>
                </a:lnTo>
                <a:cubicBezTo>
                  <a:pt x="1098645" y="568842"/>
                  <a:pt x="1530961" y="1036711"/>
                  <a:pt x="2084960" y="1092973"/>
                </a:cubicBezTo>
                <a:lnTo>
                  <a:pt x="2197290" y="1098645"/>
                </a:lnTo>
                <a:lnTo>
                  <a:pt x="2191618" y="1210974"/>
                </a:lnTo>
                <a:cubicBezTo>
                  <a:pt x="2135356" y="1764973"/>
                  <a:pt x="1667487" y="2197289"/>
                  <a:pt x="1098645" y="2197289"/>
                </a:cubicBezTo>
                <a:cubicBezTo>
                  <a:pt x="491880" y="2197289"/>
                  <a:pt x="0" y="1705409"/>
                  <a:pt x="0" y="1098644"/>
                </a:cubicBezTo>
                <a:cubicBezTo>
                  <a:pt x="0" y="529802"/>
                  <a:pt x="432316" y="61933"/>
                  <a:pt x="986315" y="5671"/>
                </a:cubicBezTo>
                <a:lnTo>
                  <a:pt x="1098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100887" y="3648110"/>
            <a:ext cx="1460310" cy="1460309"/>
          </a:xfrm>
          <a:custGeom>
            <a:avLst/>
            <a:gdLst>
              <a:gd name="connsiteX0" fmla="*/ 1098655 w 2197290"/>
              <a:gd name="connsiteY0" fmla="*/ 0 h 2197289"/>
              <a:gd name="connsiteX1" fmla="*/ 1210975 w 2197290"/>
              <a:gd name="connsiteY1" fmla="*/ 5671 h 2197289"/>
              <a:gd name="connsiteX2" fmla="*/ 2197290 w 2197290"/>
              <a:gd name="connsiteY2" fmla="*/ 1098644 h 2197289"/>
              <a:gd name="connsiteX3" fmla="*/ 1098645 w 2197290"/>
              <a:gd name="connsiteY3" fmla="*/ 2197289 h 2197289"/>
              <a:gd name="connsiteX4" fmla="*/ 5672 w 2197290"/>
              <a:gd name="connsiteY4" fmla="*/ 1210974 h 2197289"/>
              <a:gd name="connsiteX5" fmla="*/ 0 w 2197290"/>
              <a:gd name="connsiteY5" fmla="*/ 1098645 h 2197289"/>
              <a:gd name="connsiteX6" fmla="*/ 112330 w 2197290"/>
              <a:gd name="connsiteY6" fmla="*/ 1092973 h 2197289"/>
              <a:gd name="connsiteX7" fmla="*/ 1098645 w 2197290"/>
              <a:gd name="connsiteY7" fmla="*/ 0 h 2197289"/>
              <a:gd name="connsiteX8" fmla="*/ 1098655 w 2197290"/>
              <a:gd name="connsiteY8" fmla="*/ 0 h 219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290" h="2197289">
                <a:moveTo>
                  <a:pt x="1098655" y="0"/>
                </a:moveTo>
                <a:lnTo>
                  <a:pt x="1210975" y="5671"/>
                </a:lnTo>
                <a:cubicBezTo>
                  <a:pt x="1764974" y="61933"/>
                  <a:pt x="2197290" y="529802"/>
                  <a:pt x="2197290" y="1098644"/>
                </a:cubicBezTo>
                <a:cubicBezTo>
                  <a:pt x="2197290" y="1705409"/>
                  <a:pt x="1705410" y="2197289"/>
                  <a:pt x="1098645" y="2197289"/>
                </a:cubicBezTo>
                <a:cubicBezTo>
                  <a:pt x="529803" y="2197289"/>
                  <a:pt x="61934" y="1764973"/>
                  <a:pt x="5672" y="1210974"/>
                </a:cubicBezTo>
                <a:lnTo>
                  <a:pt x="0" y="1098645"/>
                </a:lnTo>
                <a:lnTo>
                  <a:pt x="112330" y="1092973"/>
                </a:lnTo>
                <a:cubicBezTo>
                  <a:pt x="666329" y="1036711"/>
                  <a:pt x="1098645" y="568842"/>
                  <a:pt x="1098645" y="0"/>
                </a:cubicBezTo>
                <a:lnTo>
                  <a:pt x="10986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5185718" y="2456432"/>
            <a:ext cx="370029" cy="360000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>
            <a:spLocks noChangeAspect="1"/>
          </p:cNvSpPr>
          <p:nvPr/>
        </p:nvSpPr>
        <p:spPr>
          <a:xfrm>
            <a:off x="6719123" y="4534437"/>
            <a:ext cx="223837" cy="360000"/>
          </a:xfrm>
          <a:custGeom>
            <a:avLst/>
            <a:gdLst>
              <a:gd name="connsiteX0" fmla="*/ 677901 w 2374831"/>
              <a:gd name="connsiteY0" fmla="*/ 3412116 h 3819479"/>
              <a:gd name="connsiteX1" fmla="*/ 1644059 w 2374831"/>
              <a:gd name="connsiteY1" fmla="*/ 3412116 h 3819479"/>
              <a:gd name="connsiteX2" fmla="*/ 1644059 w 2374831"/>
              <a:gd name="connsiteY2" fmla="*/ 3636403 h 3819479"/>
              <a:gd name="connsiteX3" fmla="*/ 1452135 w 2374831"/>
              <a:gd name="connsiteY3" fmla="*/ 3636403 h 3819479"/>
              <a:gd name="connsiteX4" fmla="*/ 1406366 w 2374831"/>
              <a:gd name="connsiteY4" fmla="*/ 3819479 h 3819479"/>
              <a:gd name="connsiteX5" fmla="*/ 904644 w 2374831"/>
              <a:gd name="connsiteY5" fmla="*/ 3819479 h 3819479"/>
              <a:gd name="connsiteX6" fmla="*/ 858875 w 2374831"/>
              <a:gd name="connsiteY6" fmla="*/ 3636403 h 3819479"/>
              <a:gd name="connsiteX7" fmla="*/ 677901 w 2374831"/>
              <a:gd name="connsiteY7" fmla="*/ 3636403 h 3819479"/>
              <a:gd name="connsiteX8" fmla="*/ 1210563 w 2374831"/>
              <a:gd name="connsiteY8" fmla="*/ 214813 h 3819479"/>
              <a:gd name="connsiteX9" fmla="*/ 234135 w 2374831"/>
              <a:gd name="connsiteY9" fmla="*/ 1200968 h 3819479"/>
              <a:gd name="connsiteX10" fmla="*/ 530439 w 2374831"/>
              <a:gd name="connsiteY10" fmla="*/ 2356594 h 3819479"/>
              <a:gd name="connsiteX11" fmla="*/ 629422 w 2374831"/>
              <a:gd name="connsiteY11" fmla="*/ 2455121 h 3819479"/>
              <a:gd name="connsiteX12" fmla="*/ 632955 w 2374831"/>
              <a:gd name="connsiteY12" fmla="*/ 2454082 h 3819479"/>
              <a:gd name="connsiteX13" fmla="*/ 634850 w 2374831"/>
              <a:gd name="connsiteY13" fmla="*/ 2460524 h 3819479"/>
              <a:gd name="connsiteX14" fmla="*/ 645415 w 2374831"/>
              <a:gd name="connsiteY14" fmla="*/ 2471041 h 3819479"/>
              <a:gd name="connsiteX15" fmla="*/ 640611 w 2374831"/>
              <a:gd name="connsiteY15" fmla="*/ 2480115 h 3819479"/>
              <a:gd name="connsiteX16" fmla="*/ 825141 w 2374831"/>
              <a:gd name="connsiteY16" fmla="*/ 3107541 h 3819479"/>
              <a:gd name="connsiteX17" fmla="*/ 1520487 w 2374831"/>
              <a:gd name="connsiteY17" fmla="*/ 3107541 h 3819479"/>
              <a:gd name="connsiteX18" fmla="*/ 1697625 w 2374831"/>
              <a:gd name="connsiteY18" fmla="*/ 2505248 h 3819479"/>
              <a:gd name="connsiteX19" fmla="*/ 1694714 w 2374831"/>
              <a:gd name="connsiteY19" fmla="*/ 2499211 h 3819479"/>
              <a:gd name="connsiteX20" fmla="*/ 1701121 w 2374831"/>
              <a:gd name="connsiteY20" fmla="*/ 2493362 h 3819479"/>
              <a:gd name="connsiteX21" fmla="*/ 1703057 w 2374831"/>
              <a:gd name="connsiteY21" fmla="*/ 2486779 h 3819479"/>
              <a:gd name="connsiteX22" fmla="*/ 1707047 w 2374831"/>
              <a:gd name="connsiteY22" fmla="*/ 2487952 h 3819479"/>
              <a:gd name="connsiteX23" fmla="*/ 1814604 w 2374831"/>
              <a:gd name="connsiteY23" fmla="*/ 2389768 h 3819479"/>
              <a:gd name="connsiteX24" fmla="*/ 2146142 w 2374831"/>
              <a:gd name="connsiteY24" fmla="*/ 1237621 h 3819479"/>
              <a:gd name="connsiteX25" fmla="*/ 1210563 w 2374831"/>
              <a:gd name="connsiteY25" fmla="*/ 214813 h 3819479"/>
              <a:gd name="connsiteX26" fmla="*/ 1214591 w 2374831"/>
              <a:gd name="connsiteY26" fmla="*/ 383 h 3819479"/>
              <a:gd name="connsiteX27" fmla="*/ 2356115 w 2374831"/>
              <a:gd name="connsiteY27" fmla="*/ 1191705 h 3819479"/>
              <a:gd name="connsiteX28" fmla="*/ 1940101 w 2374831"/>
              <a:gd name="connsiteY28" fmla="*/ 2566662 h 3819479"/>
              <a:gd name="connsiteX29" fmla="*/ 1858280 w 2374831"/>
              <a:gd name="connsiteY29" fmla="*/ 2636176 h 3819479"/>
              <a:gd name="connsiteX30" fmla="*/ 1662374 w 2374831"/>
              <a:gd name="connsiteY30" fmla="*/ 3302282 h 3819479"/>
              <a:gd name="connsiteX31" fmla="*/ 1642818 w 2374831"/>
              <a:gd name="connsiteY31" fmla="*/ 3296530 h 3819479"/>
              <a:gd name="connsiteX32" fmla="*/ 1642365 w 2374831"/>
              <a:gd name="connsiteY32" fmla="*/ 3298341 h 3819479"/>
              <a:gd name="connsiteX33" fmla="*/ 668645 w 2374831"/>
              <a:gd name="connsiteY33" fmla="*/ 3298341 h 3819479"/>
              <a:gd name="connsiteX34" fmla="*/ 620945 w 2374831"/>
              <a:gd name="connsiteY34" fmla="*/ 3107541 h 3819479"/>
              <a:gd name="connsiteX35" fmla="*/ 625980 w 2374831"/>
              <a:gd name="connsiteY35" fmla="*/ 3107541 h 3819479"/>
              <a:gd name="connsiteX36" fmla="*/ 477257 w 2374831"/>
              <a:gd name="connsiteY36" fmla="*/ 2601865 h 3819479"/>
              <a:gd name="connsiteX37" fmla="*/ 398351 w 2374831"/>
              <a:gd name="connsiteY37" fmla="*/ 2528795 h 3819479"/>
              <a:gd name="connsiteX38" fmla="*/ 25870 w 2374831"/>
              <a:gd name="connsiteY38" fmla="*/ 1147159 h 3819479"/>
              <a:gd name="connsiteX39" fmla="*/ 1214591 w 2374831"/>
              <a:gd name="connsiteY39" fmla="*/ 383 h 38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74831" h="3819479">
                <a:moveTo>
                  <a:pt x="677901" y="3412116"/>
                </a:moveTo>
                <a:lnTo>
                  <a:pt x="1644059" y="3412116"/>
                </a:lnTo>
                <a:lnTo>
                  <a:pt x="1644059" y="3636403"/>
                </a:lnTo>
                <a:lnTo>
                  <a:pt x="1452135" y="3636403"/>
                </a:lnTo>
                <a:lnTo>
                  <a:pt x="1406366" y="3819479"/>
                </a:lnTo>
                <a:lnTo>
                  <a:pt x="904644" y="3819479"/>
                </a:lnTo>
                <a:lnTo>
                  <a:pt x="858875" y="3636403"/>
                </a:lnTo>
                <a:lnTo>
                  <a:pt x="677901" y="3636403"/>
                </a:lnTo>
                <a:close/>
                <a:moveTo>
                  <a:pt x="1210563" y="214813"/>
                </a:moveTo>
                <a:cubicBezTo>
                  <a:pt x="739590" y="200611"/>
                  <a:pt x="328256" y="616042"/>
                  <a:pt x="234135" y="1200968"/>
                </a:cubicBezTo>
                <a:cubicBezTo>
                  <a:pt x="165163" y="1629602"/>
                  <a:pt x="280924" y="2067284"/>
                  <a:pt x="530439" y="2356594"/>
                </a:cubicBezTo>
                <a:lnTo>
                  <a:pt x="629422" y="2455121"/>
                </a:lnTo>
                <a:lnTo>
                  <a:pt x="632955" y="2454082"/>
                </a:lnTo>
                <a:lnTo>
                  <a:pt x="634850" y="2460524"/>
                </a:lnTo>
                <a:lnTo>
                  <a:pt x="645415" y="2471041"/>
                </a:lnTo>
                <a:lnTo>
                  <a:pt x="640611" y="2480115"/>
                </a:lnTo>
                <a:lnTo>
                  <a:pt x="825141" y="3107541"/>
                </a:lnTo>
                <a:lnTo>
                  <a:pt x="1520487" y="3107541"/>
                </a:lnTo>
                <a:lnTo>
                  <a:pt x="1697625" y="2505248"/>
                </a:lnTo>
                <a:lnTo>
                  <a:pt x="1694714" y="2499211"/>
                </a:lnTo>
                <a:lnTo>
                  <a:pt x="1701121" y="2493362"/>
                </a:lnTo>
                <a:lnTo>
                  <a:pt x="1703057" y="2486779"/>
                </a:lnTo>
                <a:lnTo>
                  <a:pt x="1707047" y="2487952"/>
                </a:lnTo>
                <a:lnTo>
                  <a:pt x="1814604" y="2389768"/>
                </a:lnTo>
                <a:cubicBezTo>
                  <a:pt x="2075917" y="2110708"/>
                  <a:pt x="2205489" y="1673395"/>
                  <a:pt x="2146142" y="1237621"/>
                </a:cubicBezTo>
                <a:cubicBezTo>
                  <a:pt x="2067107" y="657287"/>
                  <a:pt x="1675186" y="228824"/>
                  <a:pt x="1210563" y="214813"/>
                </a:cubicBezTo>
                <a:close/>
                <a:moveTo>
                  <a:pt x="1214591" y="383"/>
                </a:moveTo>
                <a:cubicBezTo>
                  <a:pt x="1779092" y="16134"/>
                  <a:pt x="2256408" y="514273"/>
                  <a:pt x="2356115" y="1191705"/>
                </a:cubicBezTo>
                <a:cubicBezTo>
                  <a:pt x="2432917" y="1713508"/>
                  <a:pt x="2269282" y="2238010"/>
                  <a:pt x="1940101" y="2566662"/>
                </a:cubicBezTo>
                <a:lnTo>
                  <a:pt x="1858280" y="2636176"/>
                </a:lnTo>
                <a:lnTo>
                  <a:pt x="1662374" y="3302282"/>
                </a:lnTo>
                <a:lnTo>
                  <a:pt x="1642818" y="3296530"/>
                </a:lnTo>
                <a:lnTo>
                  <a:pt x="1642365" y="3298341"/>
                </a:lnTo>
                <a:lnTo>
                  <a:pt x="668645" y="3298341"/>
                </a:lnTo>
                <a:lnTo>
                  <a:pt x="620945" y="3107541"/>
                </a:lnTo>
                <a:lnTo>
                  <a:pt x="625980" y="3107541"/>
                </a:lnTo>
                <a:lnTo>
                  <a:pt x="477257" y="2601865"/>
                </a:lnTo>
                <a:lnTo>
                  <a:pt x="398351" y="2528795"/>
                </a:lnTo>
                <a:cubicBezTo>
                  <a:pt x="83040" y="2187205"/>
                  <a:pt x="-63507" y="1661104"/>
                  <a:pt x="25870" y="1147159"/>
                </a:cubicBezTo>
                <a:cubicBezTo>
                  <a:pt x="144292" y="466195"/>
                  <a:pt x="643655" y="-15547"/>
                  <a:pt x="1214591" y="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>
            <a:spLocks noChangeAspect="1"/>
          </p:cNvSpPr>
          <p:nvPr/>
        </p:nvSpPr>
        <p:spPr>
          <a:xfrm>
            <a:off x="6651042" y="2456432"/>
            <a:ext cx="360000" cy="360000"/>
          </a:xfrm>
          <a:custGeom>
            <a:avLst/>
            <a:gdLst>
              <a:gd name="connsiteX0" fmla="*/ 2880510 w 6121022"/>
              <a:gd name="connsiteY0" fmla="*/ 1007091 h 6121022"/>
              <a:gd name="connsiteX1" fmla="*/ 3240510 w 6121022"/>
              <a:gd name="connsiteY1" fmla="*/ 1007091 h 6121022"/>
              <a:gd name="connsiteX2" fmla="*/ 3240510 w 6121022"/>
              <a:gd name="connsiteY2" fmla="*/ 2880510 h 6121022"/>
              <a:gd name="connsiteX3" fmla="*/ 4517409 w 6121022"/>
              <a:gd name="connsiteY3" fmla="*/ 2880510 h 6121022"/>
              <a:gd name="connsiteX4" fmla="*/ 4517409 w 6121022"/>
              <a:gd name="connsiteY4" fmla="*/ 3240510 h 6121022"/>
              <a:gd name="connsiteX5" fmla="*/ 3240510 w 6121022"/>
              <a:gd name="connsiteY5" fmla="*/ 3240510 h 6121022"/>
              <a:gd name="connsiteX6" fmla="*/ 3240510 w 6121022"/>
              <a:gd name="connsiteY6" fmla="*/ 3245324 h 6121022"/>
              <a:gd name="connsiteX7" fmla="*/ 2880510 w 6121022"/>
              <a:gd name="connsiteY7" fmla="*/ 3245324 h 6121022"/>
              <a:gd name="connsiteX8" fmla="*/ 2880510 w 6121022"/>
              <a:gd name="connsiteY8" fmla="*/ 3240510 h 6121022"/>
              <a:gd name="connsiteX9" fmla="*/ 2880510 w 6121022"/>
              <a:gd name="connsiteY9" fmla="*/ 2880510 h 6121022"/>
              <a:gd name="connsiteX10" fmla="*/ 3060510 w 6121022"/>
              <a:gd name="connsiteY10" fmla="*/ 417638 h 6121022"/>
              <a:gd name="connsiteX11" fmla="*/ 417637 w 6121022"/>
              <a:gd name="connsiteY11" fmla="*/ 3060511 h 6121022"/>
              <a:gd name="connsiteX12" fmla="*/ 3060510 w 6121022"/>
              <a:gd name="connsiteY12" fmla="*/ 5703384 h 6121022"/>
              <a:gd name="connsiteX13" fmla="*/ 5703383 w 6121022"/>
              <a:gd name="connsiteY13" fmla="*/ 3060511 h 6121022"/>
              <a:gd name="connsiteX14" fmla="*/ 3060510 w 6121022"/>
              <a:gd name="connsiteY14" fmla="*/ 417638 h 6121022"/>
              <a:gd name="connsiteX15" fmla="*/ 3060511 w 6121022"/>
              <a:gd name="connsiteY15" fmla="*/ 0 h 6121022"/>
              <a:gd name="connsiteX16" fmla="*/ 6121022 w 6121022"/>
              <a:gd name="connsiteY16" fmla="*/ 3060511 h 6121022"/>
              <a:gd name="connsiteX17" fmla="*/ 3060511 w 6121022"/>
              <a:gd name="connsiteY17" fmla="*/ 6121022 h 6121022"/>
              <a:gd name="connsiteX18" fmla="*/ 0 w 6121022"/>
              <a:gd name="connsiteY18" fmla="*/ 3060511 h 6121022"/>
              <a:gd name="connsiteX19" fmla="*/ 3060511 w 6121022"/>
              <a:gd name="connsiteY19" fmla="*/ 0 h 612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121022" h="6121022">
                <a:moveTo>
                  <a:pt x="2880510" y="1007091"/>
                </a:moveTo>
                <a:lnTo>
                  <a:pt x="3240510" y="1007091"/>
                </a:lnTo>
                <a:lnTo>
                  <a:pt x="3240510" y="2880510"/>
                </a:lnTo>
                <a:lnTo>
                  <a:pt x="4517409" y="2880510"/>
                </a:lnTo>
                <a:lnTo>
                  <a:pt x="4517409" y="3240510"/>
                </a:lnTo>
                <a:lnTo>
                  <a:pt x="3240510" y="3240510"/>
                </a:lnTo>
                <a:lnTo>
                  <a:pt x="3240510" y="3245324"/>
                </a:lnTo>
                <a:lnTo>
                  <a:pt x="2880510" y="3245324"/>
                </a:lnTo>
                <a:lnTo>
                  <a:pt x="2880510" y="3240510"/>
                </a:lnTo>
                <a:lnTo>
                  <a:pt x="2880510" y="2880510"/>
                </a:lnTo>
                <a:close/>
                <a:moveTo>
                  <a:pt x="3060510" y="417638"/>
                </a:moveTo>
                <a:cubicBezTo>
                  <a:pt x="1600892" y="417638"/>
                  <a:pt x="417637" y="1600893"/>
                  <a:pt x="417637" y="3060511"/>
                </a:cubicBezTo>
                <a:cubicBezTo>
                  <a:pt x="417637" y="4520129"/>
                  <a:pt x="1600892" y="5703384"/>
                  <a:pt x="3060510" y="5703384"/>
                </a:cubicBezTo>
                <a:cubicBezTo>
                  <a:pt x="4520128" y="5703384"/>
                  <a:pt x="5703383" y="4520129"/>
                  <a:pt x="5703383" y="3060511"/>
                </a:cubicBezTo>
                <a:cubicBezTo>
                  <a:pt x="5703383" y="1600893"/>
                  <a:pt x="4520128" y="417638"/>
                  <a:pt x="3060510" y="417638"/>
                </a:cubicBezTo>
                <a:close/>
                <a:moveTo>
                  <a:pt x="3060511" y="0"/>
                </a:moveTo>
                <a:cubicBezTo>
                  <a:pt x="4750785" y="0"/>
                  <a:pt x="6121022" y="1370237"/>
                  <a:pt x="6121022" y="3060511"/>
                </a:cubicBezTo>
                <a:cubicBezTo>
                  <a:pt x="6121022" y="4750785"/>
                  <a:pt x="4750785" y="6121022"/>
                  <a:pt x="3060511" y="6121022"/>
                </a:cubicBezTo>
                <a:cubicBezTo>
                  <a:pt x="1370237" y="6121022"/>
                  <a:pt x="0" y="4750785"/>
                  <a:pt x="0" y="3060511"/>
                </a:cubicBezTo>
                <a:cubicBezTo>
                  <a:pt x="0" y="1370237"/>
                  <a:pt x="1370237" y="0"/>
                  <a:pt x="3060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5190732" y="4534437"/>
            <a:ext cx="360000" cy="360000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04350" y="3085063"/>
            <a:ext cx="74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4350" y="3781381"/>
            <a:ext cx="74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5947" y="3085063"/>
            <a:ext cx="74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25947" y="3781381"/>
            <a:ext cx="74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2899" y="1917089"/>
            <a:ext cx="4123970" cy="14388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/>
              <a:t>The process of shuffling is performed by all players participating in the game and confirms the final result. The result of shuffling alone cannot be manipulated by the dealer or a certain player.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2898" y="1119443"/>
            <a:ext cx="4123971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The game process is transparent and fair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35889" y="1918292"/>
            <a:ext cx="438583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/>
            <a:r>
              <a:rPr lang="en-US" altLang="zh-CN" sz="1400" dirty="0"/>
              <a:t>All players in the game are equal, there is no super player or dealer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 </a:t>
            </a:r>
            <a:r>
              <a:rPr lang="en-US" altLang="zh-CN" sz="1400" dirty="0"/>
              <a:t>final game's results and process data will be packaged into block data and stored on the chain, open to all players.</a:t>
            </a:r>
            <a:endParaRPr lang="zh-CN" altLang="zh-CN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735889" y="1119443"/>
            <a:ext cx="4385838" cy="438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dealer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Super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player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898" y="4204083"/>
            <a:ext cx="4123970" cy="17081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/>
              <a:t>Join the game with </a:t>
            </a:r>
            <a:r>
              <a:rPr lang="en-US" altLang="zh-CN" sz="1400" dirty="0" err="1" smtClean="0"/>
              <a:t>TronLink</a:t>
            </a:r>
            <a:endParaRPr lang="en-US" altLang="zh-CN" sz="1400" dirty="0" smtClean="0"/>
          </a:p>
          <a:p>
            <a:pPr>
              <a:lnSpc>
                <a:spcPct val="125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Sensitive information such as user accounts and balances will no longer be stored in the server of the traditional centralized solution, thus fully protecting the player's account privacy and security.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6456" y="3581326"/>
            <a:ext cx="412397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Fair and safe game environment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35887" y="4204083"/>
            <a:ext cx="4385836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/>
              <a:t>The best decentralized Texas </a:t>
            </a:r>
            <a:r>
              <a:rPr lang="en-US" altLang="zh-CN" sz="1400" dirty="0" err="1" smtClean="0"/>
              <a:t>Hold‘em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game experience </a:t>
            </a:r>
            <a:r>
              <a:rPr lang="en-US" altLang="zh-CN" sz="1400" dirty="0" smtClean="0"/>
              <a:t>now.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We </a:t>
            </a:r>
            <a:r>
              <a:rPr lang="en-US" altLang="zh-CN" sz="1400" dirty="0"/>
              <a:t>will continue to work hard to ensure the continuous optimization of the player experience.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5887" y="3577762"/>
            <a:ext cx="4385838" cy="438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Best poker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experience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5781154" y="3279876"/>
            <a:ext cx="681233" cy="736468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7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7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7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7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7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7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7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216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5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8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6450807" y="2437555"/>
            <a:ext cx="2540000" cy="424732"/>
          </a:xfrm>
        </p:spPr>
        <p:txBody>
          <a:bodyPr/>
          <a:lstStyle/>
          <a:p>
            <a:r>
              <a:rPr lang="en-US" altLang="zh-CN" sz="2400" dirty="0" smtClean="0">
                <a:latin typeface="+mn-ea"/>
                <a:cs typeface="+mn-ea"/>
                <a:sym typeface="+mn-lt"/>
              </a:rPr>
              <a:t>Game</a:t>
            </a:r>
            <a:r>
              <a:rPr lang="zh-CN" altLang="en-US" sz="2400" dirty="0" smtClean="0">
                <a:latin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latin typeface="+mn-ea"/>
                <a:cs typeface="+mn-ea"/>
                <a:sym typeface="+mn-lt"/>
              </a:rPr>
              <a:t>Fairness</a:t>
            </a:r>
            <a:endParaRPr lang="zh-CN" altLang="en-US" sz="2400" dirty="0">
              <a:latin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5634497" y="3905730"/>
            <a:ext cx="1952845" cy="313932"/>
          </a:xfrm>
        </p:spPr>
        <p:txBody>
          <a:bodyPr/>
          <a:lstStyle/>
          <a:p>
            <a:r>
              <a:rPr lang="en-US" altLang="zh-CN" sz="1600" dirty="0">
                <a:latin typeface="+mn-ea"/>
                <a:cs typeface="+mn-ea"/>
              </a:rPr>
              <a:t>About</a:t>
            </a:r>
            <a:r>
              <a:rPr lang="zh-CN" altLang="en-US" sz="1600" dirty="0">
                <a:latin typeface="+mn-ea"/>
                <a:cs typeface="+mn-ea"/>
              </a:rPr>
              <a:t> </a:t>
            </a:r>
            <a:r>
              <a:rPr lang="en-US" altLang="zh-CN" sz="1600" dirty="0">
                <a:latin typeface="+mn-ea"/>
                <a:cs typeface="+mn-ea"/>
              </a:rPr>
              <a:t>Shuffle</a:t>
            </a:r>
            <a:endParaRPr lang="zh-CN" altLang="en-US" sz="1600" dirty="0">
              <a:latin typeface="+mn-ea"/>
              <a:cs typeface="+mn-ea"/>
            </a:endParaRP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7670008" y="3905730"/>
            <a:ext cx="2290420" cy="313932"/>
          </a:xfrm>
        </p:spPr>
        <p:txBody>
          <a:bodyPr/>
          <a:lstStyle/>
          <a:p>
            <a:r>
              <a:rPr lang="en-US" altLang="zh-CN" sz="1600" dirty="0">
                <a:latin typeface="+mn-ea"/>
                <a:cs typeface="+mn-ea"/>
              </a:rPr>
              <a:t>Fund </a:t>
            </a:r>
            <a:r>
              <a:rPr lang="en-US" altLang="zh-CN" sz="1600" dirty="0">
                <a:latin typeface="+mn-ea"/>
                <a:cs typeface="+mn-ea"/>
              </a:rPr>
              <a:t>settlement</a:t>
            </a:r>
            <a:endParaRPr lang="zh-CN" altLang="en-US" sz="1600" dirty="0"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357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423" y="51558"/>
            <a:ext cx="1383712" cy="523220"/>
          </a:xfrm>
        </p:spPr>
        <p:txBody>
          <a:bodyPr/>
          <a:lstStyle/>
          <a:p>
            <a:r>
              <a:rPr lang="en-US" altLang="zh-CN" dirty="0" smtClean="0"/>
              <a:t>Shuffle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04863" y="1080299"/>
            <a:ext cx="597271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Centralized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poker is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unfair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/>
              <a:t>Centralized online poker game, all shuffling processes are controlled by a centralized game server, which is opaque to the player, and the centralized server can easily manipulate the process and </a:t>
            </a:r>
            <a:r>
              <a:rPr lang="en-US" altLang="zh-CN" sz="1600" dirty="0" smtClean="0"/>
              <a:t>results.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4863" y="3324758"/>
            <a:ext cx="59727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 makes full use of the decentralization principle to ensure the fairness of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shuffling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/>
              <a:t>The shuffling result is determined by all Players and Dealers</a:t>
            </a:r>
            <a:r>
              <a:rPr lang="en-US" altLang="zh-CN" sz="1600" dirty="0" smtClean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SEED generated by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player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dealer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will be saved on the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chain,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process is open and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transparent.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72" y="1436915"/>
            <a:ext cx="6340816" cy="431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4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4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8805" y="62444"/>
            <a:ext cx="3023585" cy="523220"/>
          </a:xfrm>
          <a:solidFill>
            <a:schemeClr val="bg1"/>
          </a:solidFill>
        </p:spPr>
        <p:txBody>
          <a:bodyPr/>
          <a:lstStyle/>
          <a:p>
            <a:r>
              <a:rPr lang="en-US" altLang="zh-CN" dirty="0" smtClean="0"/>
              <a:t>Fund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Settlement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02081" y="1522130"/>
            <a:ext cx="37475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Player information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submit</a:t>
            </a:r>
            <a:r>
              <a:rPr lang="zh-CN" altLang="en-US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on</a:t>
            </a:r>
            <a:r>
              <a:rPr lang="zh-CN" altLang="en-US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chain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before the start of each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game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dirty="0"/>
              <a:t>Player's </a:t>
            </a:r>
            <a:r>
              <a:rPr lang="en-US" altLang="zh-CN" sz="1600" dirty="0" smtClean="0"/>
              <a:t>position information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dirty="0"/>
              <a:t>Chip amount information brought </a:t>
            </a:r>
            <a:r>
              <a:rPr lang="en-US" altLang="zh-CN" sz="1600" dirty="0" smtClean="0"/>
              <a:t>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by </a:t>
            </a:r>
            <a:r>
              <a:rPr lang="en-US" altLang="zh-CN" sz="1600" dirty="0"/>
              <a:t>the </a:t>
            </a:r>
            <a:r>
              <a:rPr lang="en-US" altLang="zh-CN" sz="1600" dirty="0" smtClean="0"/>
              <a:t>player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dirty="0" smtClean="0"/>
              <a:t>SEED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information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shuffle</a:t>
            </a:r>
            <a:endParaRPr lang="zh-CN" altLang="zh-CN" sz="1600" dirty="0"/>
          </a:p>
        </p:txBody>
      </p:sp>
      <p:grpSp>
        <p:nvGrpSpPr>
          <p:cNvPr id="22" name="组 21"/>
          <p:cNvGrpSpPr/>
          <p:nvPr/>
        </p:nvGrpSpPr>
        <p:grpSpPr>
          <a:xfrm>
            <a:off x="4267252" y="1710289"/>
            <a:ext cx="3040615" cy="2907464"/>
            <a:chOff x="4222274" y="2130224"/>
            <a:chExt cx="3325027" cy="3346269"/>
          </a:xfrm>
        </p:grpSpPr>
        <p:grpSp>
          <p:nvGrpSpPr>
            <p:cNvPr id="3" name="组合 2"/>
            <p:cNvGrpSpPr/>
            <p:nvPr/>
          </p:nvGrpSpPr>
          <p:grpSpPr>
            <a:xfrm>
              <a:off x="4222274" y="2130224"/>
              <a:ext cx="1635546" cy="1559870"/>
              <a:chOff x="2133227" y="2105891"/>
              <a:chExt cx="1205718" cy="1149930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133227" y="2161311"/>
                <a:ext cx="1205718" cy="0"/>
              </a:xfrm>
              <a:prstGeom prst="line">
                <a:avLst/>
              </a:prstGeom>
              <a:ln w="1143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2160937" y="2105891"/>
                <a:ext cx="0" cy="1149930"/>
              </a:xfrm>
              <a:prstGeom prst="line">
                <a:avLst/>
              </a:prstGeom>
              <a:ln w="1143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 rot="5400000">
              <a:off x="5929705" y="2168062"/>
              <a:ext cx="1635546" cy="1559870"/>
              <a:chOff x="2133227" y="2105891"/>
              <a:chExt cx="1205718" cy="1149930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2133227" y="2161311"/>
                <a:ext cx="1205718" cy="0"/>
              </a:xfrm>
              <a:prstGeom prst="line">
                <a:avLst/>
              </a:prstGeom>
              <a:ln w="1143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2160937" y="2105891"/>
                <a:ext cx="0" cy="1149930"/>
              </a:xfrm>
              <a:prstGeom prst="line">
                <a:avLst/>
              </a:prstGeom>
              <a:ln w="1143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rot="10800000">
              <a:off x="5911755" y="3896735"/>
              <a:ext cx="1635546" cy="1559870"/>
              <a:chOff x="2133227" y="2105891"/>
              <a:chExt cx="1205718" cy="1149930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2133227" y="2161311"/>
                <a:ext cx="1205718" cy="0"/>
              </a:xfrm>
              <a:prstGeom prst="line">
                <a:avLst/>
              </a:prstGeom>
              <a:ln w="1143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160937" y="2105891"/>
                <a:ext cx="0" cy="1149930"/>
              </a:xfrm>
              <a:prstGeom prst="line">
                <a:avLst/>
              </a:prstGeom>
              <a:ln w="1143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6200000">
              <a:off x="4184436" y="3878785"/>
              <a:ext cx="1635546" cy="1559870"/>
              <a:chOff x="2133227" y="2105891"/>
              <a:chExt cx="1205718" cy="114993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2133227" y="2161311"/>
                <a:ext cx="1205718" cy="0"/>
              </a:xfrm>
              <a:prstGeom prst="line">
                <a:avLst/>
              </a:prstGeom>
              <a:ln w="1143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160937" y="2105891"/>
                <a:ext cx="0" cy="1149930"/>
              </a:xfrm>
              <a:prstGeom prst="line">
                <a:avLst/>
              </a:prstGeom>
              <a:ln w="1143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337" y="2422815"/>
              <a:ext cx="2721312" cy="2721312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7795266" y="1387330"/>
            <a:ext cx="41972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After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the end of each game, Dealer informs the winning player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to</a:t>
            </a:r>
            <a:r>
              <a:rPr lang="zh-CN" altLang="en-US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package 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the results of the game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on</a:t>
            </a:r>
            <a:r>
              <a:rPr lang="zh-CN" altLang="en-US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chain</a:t>
            </a:r>
            <a:r>
              <a:rPr lang="en-US" altLang="zh-CN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, </a:t>
            </a:r>
            <a:r>
              <a:rPr lang="en-US" altLang="zh-CN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  <a:sym typeface="+mn-lt"/>
              </a:rPr>
              <a:t>including</a:t>
            </a:r>
            <a:endParaRPr lang="en-US" altLang="zh-CN" b="1" dirty="0">
              <a:solidFill>
                <a:schemeClr val="accent1"/>
              </a:solidFill>
              <a:latin typeface="+mj-lt"/>
              <a:ea typeface="+mj-ea"/>
              <a:cs typeface="+mj-cs"/>
              <a:sym typeface="+mn-lt"/>
            </a:endParaRP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The position of </a:t>
            </a:r>
            <a:r>
              <a:rPr lang="en-US" altLang="zh-CN" sz="1600" dirty="0" smtClean="0"/>
              <a:t>winning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player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/>
              <a:t>SEED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information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shuffle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/>
              <a:t>All </a:t>
            </a:r>
            <a:r>
              <a:rPr lang="en-US" altLang="zh-CN" sz="1600" dirty="0"/>
              <a:t>player </a:t>
            </a:r>
            <a:r>
              <a:rPr lang="en-US" altLang="zh-CN" sz="1600" dirty="0" smtClean="0"/>
              <a:t>revenue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/>
              <a:t>Game </a:t>
            </a:r>
            <a:r>
              <a:rPr lang="en-US" altLang="zh-CN" sz="1600" dirty="0"/>
              <a:t>process information</a:t>
            </a:r>
            <a:endParaRPr lang="zh-CN" altLang="zh-CN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696284" y="4965212"/>
            <a:ext cx="794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The player’s revenue is executed in real time by smart contracts deployed on the TRON chain and immediately reflected on the player’s chip information</a:t>
            </a:r>
            <a:r>
              <a:rPr lang="en-US" altLang="zh-CN" sz="1600" dirty="0" smtClean="0"/>
              <a:t>.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If the player leaves the game, the remaining chips will be converted into </a:t>
            </a:r>
            <a:r>
              <a:rPr lang="en-US" altLang="zh-CN" sz="1600" dirty="0" smtClean="0"/>
              <a:t>TRX</a:t>
            </a:r>
            <a:r>
              <a:rPr lang="en-US" altLang="zh-CN" sz="1600" dirty="0"/>
              <a:t>.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366880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EDA41B8-4DD8-484E-A498-8AAF89A1BDA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Ghjz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oY85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hjzkiQtduluAIAAFMKAAAhAAAAdW5pdmVyc2FsL2ZsYXNoX3NraW5fc2V0dGluZ3MueG1slVZtb9owEP6+X4HYd9K90kkpEqVMqtSt1Vr1u5MciYVjR7ZDx7+fz7EbGwhknCrhu+fxne+NpmpL+eLDZJLmggn5DFpTXirUeN2EFjfTrNVa8FkuuAauZ1zImrDp4uNP+0kTi7zEEjuQYzkbkkPvZm4/YyjOx7c5yhAhF3VD+P5BlGKWkXxbStHy4mJo1b4BySjfGuTVj/lqPeiAUaXvNdRRTOtrlHGURoJSgCF9X6NcZDGSAfOeruxnJKd3df71B7QdVVRb2vITyhCtISXESb5eogzjubk9rsoc5TxBw19toF8+owxCGdmDjC+/+4oyyBBN2/xPjzRSlJjQmHO+iO8cJkhhxg+jukK5SMAHoaOLVXDpsW+9C0Duazj3KY6rFOwJ83qwELDoGYOFli2kiT91NlWJt8dWm/mAxYYwZQChqgc9maCfSKv8NbGux/2BN8qLAOQUPeJVsLaGVRdvAIz1PX61urWrIozvXRcEKGHnlEGEvbJH/jZpPUIGyh75zGgBj5ztj+CHlo7jS3xLXDHPZ99YgRNz9PnyJ29FTw84uCpw7RQeU4sCFgrDeaE1YNXSxOq6kJKjmFJOdrQkmgr+C3HZ3j5GpcmBwXXa6b5KNdUMTrWbjdEs6bBe9hx3o7PG7dj9KPSP684TbXb4zZRoTfKqNj9KajpxPDMkJjHT5DQDt6SBg7znGxFwrO8hUk3kFuSLEGysGy40qLHXi260huBpEuQgTU5nOXWXnEo/b+sM5NpUjYLyWY6VHbCiZcXMn36l8AbFAWPA2lF1Ze7jhL73ZaBwTQBE5pXv2u7QWeqWacpgB372A4V98tDbUmW6dKjhlvoBNjpsOacZ1ZNuVfS9Eq+QQH8C/2rCii4+sIxoe00yZV8WTb5fwn0s0Vr22wybL1xk9ux6KbrY2I8zaJT4z+Q/UEsDBBQAAgAIAGhjzk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GhjzkihT/+0mQEAAB0GAAAfAAAAdW5pdmVyc2FsL2h0bWxfc2tpbl9zZXR0aW5ncy5qc42Uy27CMBBF93xF5G4rRJ/Q7lChUiUWlcqu6sIJQ4hwbMt2UlLEvzdjXrHjlHo28c3JHc9Enm0vqhdJSPQcbe2z3b+7e6sBakYVcO3qrEPPUSeaZQuYZzmwjAPxkPL46UnenYmQMeHWNK4+0FY3/IjAN0vKdBOXAQsV0HRAKwPad0DbhBL/OJUdqtpX1GhzXBgjeD8R3AA3fS5UTi1Drl7tahbowaIEdQFd0gQc06FdXeTZ8WGI0eQSkUvKq5lIRT+myTpVouCLrvyrSoKqf/h6Dwyehi9Tx45l2rwZyP3E0xFGNykVaA2HvI9TjCDMaAys4Tuw6w/UMW4X5NFlpjNzpMc3GE1a0hRaXRqNMVyM116tbg4x2pyBjdkTd7cYDsFoBaplNbnHcEAhC/mPHyiVSLEjLbTd8xPKBF1kPD2kHmAEOTws2nZ171yoPf6EOFdIeFdoFbp9edfk8MHQvTfBq6u9vLOQHQuJPJBDBDTZNYOsoXMY488R3H9GhBpDk1Vej4d6NNZtoGoNai4Eq0//demcfq7e7hdQSwMEFAACAAgAWmfO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WmfOSFHldcZvAAAAdgAAABwAAAB1bml2ZXJzYWwvbG9jYWxfc2V0dGluZ3MueG1sDcyxDoJADIDhnadouoO6OXAwmLipg/AADVfIJb3WcI2Rt/e2f/jy9+MvC3x5L8k04KU7I7AuFpNuAefp3l4RipNGElMOqIYwDk0vtpC82b3CAh+hg/eJcw3nJ+Uqb6bO6vBSOaCFR32uiSOehuYP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FpnzkjJGH6LcgEAAPsCAAApAAAAdW5pdmVyc2FsL3NraW5fY3VzdG9taXphdGlvbl9zZXR0aW5ncy54bWyNUttqGzEQfc9XiPyAJY1uC1uDblsMwSnEEPpUtl61LE20ZaXQEPTx1SYxjhuXVvM0c86cYUanTT/GaB9Snu7Hpz6PU7wJOY/xe1pfINTup7tp/jSHFHJaHSu3YxymX5v4bVpqtZpyH4d+HuyCpjVG3fNDSmrlVM2YYRRJ5qlXyHluK9aAa8BWzFFi29UfEi+6c9iHmM+rtqsT9H3DJqYw500cwuMaTtlvodMNPs79MFZeWgu2RDlMLY4tgRjhkvtCNQAIZLkjDhcpG6kJ8phxDMUoChQQ4Zw0ohBJOdSsa0RVYb4RiEnGqCvU09qNtDaO2iKhIUTXaV41tnSdkRgjQggwV7iAzmBU2VA1NKjlgODAgCjaaKIAdbYzHSveeWE5UtQLjAszBjA+Hve43dtzHav/vc7hnP8QPPsFZ9HFW6sz5mr3D/Ncybtw//OuzwF97VPYDB8u7fV257e7L9fbq8+Xr9589vGBuRi2bv5Xf/8GUEsDBBQAAgAIAFpnzkgM1XO42g4AAKcbAAAXAAAAdW5pdmVyc2FsL3VuaXZlcnNhbC5wbmftV/lXk1e3fqktWhWH1XpFAsShX1uRglEBmYIIFl01QCSVgoRQUSlTkCEJUwItXxVRSEcGEdBoA2FIjJEpgUSqkLYRohKIEAPaFJCMQkxCJnJf8OvqXXet+xdcfnhX3v3kPec8Z+/n7LP3pcjwMIe1TmsBAHA4djT0BACs2gIAb5WusQcR+x/Eu8Afu+wTYYcB+pDzLGi8nRSMCAYAJnmd5ct3QPvd80djsgFgw/2lx46f0XQGACABx0KDUbnxKimi5YOpbfwXxuNGgAR02m3tQ5z/iNLy8QcJpTvlh1GbHhR/QP/pbVjX5s05NyjfXC/dvqMJ8t6O72rqNE9+J/7AD4jKNihsd/c39q71GKqhN9PVftIRIaNFWPNZS7Lpz8ueJxuI+jH5jxFwX+2Li9C3AMDyaM3IuhEH7esQlEUGtX0VDW7ji2aS43AMKo5b2I3eBAAJdfJSVtOCScGQLPHvoNV3oRouyc+Bo9OiAjNnGUXWVP/3wO9q5Zc+k64HgGL0JdA923e6ga+lTeCQnRTw29LSFXAFXAFXwBVwBVwBV8AVcAVcAf8fglVcy7wA7Jru3QgFO4pNm8HXQ6Eo8J/NSDsACP2/Qd+P3ehx3XfyZ3+pOhkBN/4l71sNjZNmCwN9rrHROLMcP6pSqVcDgGIwkYvtwSFFKk/Pnle/xst+je0Y3aYgiIkgFDTdlatpWrBohdE8qypDAim42Sw51cnhBAFAnGI4Iqj3y8mAcFHXbfUpQkNS+8MjEK2aQqJyntmIKpctQrg5rWBVRg6OwzH/mL9onBHmaCtJ2trJVpDPj6keRdpBn+iIgLkHNUGLc2Txw5lc+MLzEqjeKvDkFY70GGdOCAa153T7IQKrtsHWkzLRVShuULD5v+WlJUqyNga+fjRgrrk6qfIjb6WFCD9luwCSkVrmTGYaG2l9sbHoK42htXJ2NPAdHStQ4/PMUFF2OTZtmUtT35iQpGexvo71KZrtkGA503fW/sDusb89NV2bATez4ypkTUQMDGm20Dlq0w73lOdw0n9NVZ7CxkD+3R5PbMOldsMYrlu9Ihl5MnOeNNzg6EtOT4ulq1PRRYGVqYs9E3m++m1DbDV6QwV29T28buDBTTJ83BUTfowwmST1a7xFGpgxfiiaQD6WNl2mcIIuNgd/4aCWpzo8YZ8957VdZV+oG3od8F2LYnzK9NsIqWH1S50H8dtQIs85N/rQqLCZy9jkHMTa/K/E7vyAK/ujvY42CN2e5Qwj0qvXK1x3XcTeVN9fIA1n4Rr4MuMXyLnEay+eTaXdktjdRtfNKSv2NFI5Gha2LioqSKHmQg+jnL8qPH5GvKYpeDZgbxy/pgwaYT1eGcRxKhSLzypHDDL3ww4W/nWu/UxizT7XjV4JmHpcU1GGaYxecMWZXW7iujZKKiGZMAx+osJIt0RKXnYEZvsD3i3CcQL/pyiR1BbTOUSjicu0Juta5GanVT3YidaJd+snd6tFh/A9kKE5XBBn8xaBHR7cYHUV07KXzjpFklwnShM/kA7QBekc4iW1MXe9tAP0Hf9ResFoWzZo2I3SyL9em9cg3XHmBBAqkydGSq2TVU1ryu3ifTI6nEWDKdtjtO/0k1vMY2hh00s6r7RMipPU4xTOIZ0qkBN7NqLIFMWxeLDTV7Vm/8Grfjar72s9NYMaaRhU6fvgoUe+Wv+KnRdCvHVWum/L+7oYvZr12jma+O/kDd1Ggpt8fm5z4z5beH9rJRQKdZMZXOR3MtH3qZO0p68dj3UyFVlif7f6vOmakYtQUpdpQUbe6HqU8M/64T7/CkaCS+dM5Cva9Aez/mBb9ypGfc9qeg3xHCgeJ6Wc9lX5eT6WNog8kMi+2+oI3OghnOUb5W1nZaZze0Pq+UCSt47l+CKyRG/qRr0ufwX5HonhPy+Ib6QnubaKD5Hik3xvN6SDUbpTnh+nzj5Fj0YF6J8mtvBsVo2toMNGyJ/6OXr8bOdsR6BidOycNJ1G4/TkLDF0bwwx9LVKvO89Ydp2SsubJVuXBHOS/PVfnqvLyiIdHg0kpNdNhUVcmGM2/pIu5htpRDTU023XzoEep9/IeTh8QhzcRtGvqWA+s7AgdpFVYjFiFciSUFUV0okU+x4+WyW5szvthFTLFNkp56cEtgIqY4irGUL1LPx5OUkrn0d4Fi4HXCHCyztEokEMIW+ZZkw4pnCuP+Y8TqBuBvmdmJ9JVDh894ufNmBanCoIYFTMRATqRF78zryaGBcDH5eTlKFgp8QT0UMS6vIu0sHpiNc8IZ1MdZiVs/REaVNtIwYtyR3Xi8vrhQ8q3F3ueF74y7An9J3zOSDDK8EFCNx2ZeVuHbMpL98gJUjsCJ2qsSwjTl4cV2KCDWoHeHxx+LKmquXcchr2PrV0nAqya4V/NukShG/HOq1S+NXTa+VPuap8OY4yTU6cn68+OJRDtjPD2VbYkvePa+9x4yenBdNi7hRKq9C1UY1e19+6SWUGeSNq4yMImS810aVrn79kzyT2Ru2nOh0lCNYrqFNfsyT6tHh88vDdOOzi+LKLaMk963w0tfl9AQfcQX2thxJfIwuUT8MQiddPuX04LfgU9ZCvWFucWZn/4BBCq3Mv94mbZgHtWATu2rUq6eedEeekfpIrNPVkVxoadcVYxwyXavIdHJHtVxqZRT4qTogo8abko9o3ZGQHzZGrJxAl03Pqh9Xye7GrJWo0DSthTc2zEMPVk0TVGz1FKMT+n+MwghvQEnmHw95rfExBc7LvdZekjXKzh9sfCgaPhDc6fiW+m5wQMNHbsOr02w/nF7pbsA0P2biOmsbMho2XyvbpZV+QujcKmBSKK0QKHwPvvDBxIJSP8nSXWr5cPBiJqJ34Xr7kgW3eiESSoX14KVcM07Y+Dimh5EjsHdmyAW5KsyzLASso/TY/5Na0sGTC6f2qqX2yfHay61EyCyLrOmgv5fvVStpYCAQOo+gYsbb43Bs90p8Ve6FvDe3q9H4oK/HIkVn97x9STpcsXYotk7ZFQ9LG0hj0SS0bV5yKE/JhOE3Pw5TFhV/aYTjBz6AvsHVfDh+YJmD8lxXNaU6MJOQ1gvJ45OKjB7XBOxNg37trTUpzH76urZ6cJJt3chZOszbt+lSe2nZquIMsxD5R/QiKy9trROVq4Khn2E3VmqQY7u/eRUratFBrj5yDCpLFeZfUizlujvK+/Jk6At2VtPBiREYOIv282jU3AWdWdTZ8sssjgaM2HqROBefUzZ0+EeXDW47O+loqjGd+I56xI725o+seziv72axtYJa9oF2YZKVeFaKufK3da98rc7gFuxfvak4d997rqnkmzjxf+DrZuPUH/eP/MCw3w4buinmpTuZzloJ4xv6i411Uo+HYBWaR0N9NzgQ/Q4T2/8pb1DFGGCRdC+t802q5X0SQ9fXYvva0tmH01lcYqTbTGSWue4J2auxWpP7DcSpL+59T5i379ibV112eai3oLpwF9dSjH09VMROhXulOjzxuUq7IjPOMINW+vfXCXKXJxAx/o2nRATW/kHqDSqSctvRVxOIraFO1R/llZflpOeYz7yGZkUk7SVYFpnPHY9rZ1Do1u9gmrydrMQevYtL8dHGQKEP44PL1M7xNc6s8ud5nMZCLZ6cL2Tg8TMPKz6QVkbe2Yo1YCcD6qKHwTiBJ2UxFrBr3cBsIq0pxWqW6Ks89KW4/MLpHtv4IglM/G98ogS4lpJSrGVqLqf1KmRG+YYtDe1EK5icTd3SbocA4MA4Dtf6edPHpp6jj8qDFZrLX4OPbl09l9OJ0VTzLWd2iWZPdZzEKi+DmaohixI5ewFXeLIBXGl0acV8ihUzYeTqjlrSDIdG3nkqq84skq/BaMTr+DWmvi/0BOAFeYl+N7s6aeo7J8fCqlh7oYoi/i6VWoLVTXkfpAj6Tx8UkxTPsx2TzsOdwVGfQsiNVsWqyyRGFhg/tE1kyoZUpNeMf6azziLuZgTr2QQ+I2ceh9YbrOl31Sz3fm3L6BK8YzQuBrQ6hQdWQjJ5MKhczxLMtmqN5ZqlmPHiPDxe7fXCEPSOAg9mNVvLCsUuM0twTZac5NnzkEhU4yVZsW6bsTStJdWnl5HnhqqqWzxVRxI0Jl2aBOq0cktlaukrZRDCZ+uKW71BPfKaU8mf+S7VQWeGvPlhAyNpwofnB1Pa7HrVVtOFQ3kK/Jz2m4vINSGh2u9p4hwyeDJE/QqZtV1DXkjPHc39cXiLx5fKxGNn3YED0iSQdcl375DPPdv73UaOqi6AUdxfox5Ik1tt7kLBuVYeEXvbtE4fDgqzuBptlRpX1bIEdfCBaUe9pfllPZvntimTCi5ybqSZC3ROp7n3Csphhy/pWnkZHikSfTKZDEurCoMS7gZXXmrFQMPuFf25tbwwJ0h8oLbvUtJAst38c1/Ymyq4h/2M8WFOkF+PgNov2pWGPx9U3Q0caG0jj6hJiadkxw1yjSTmftSm2alCwsDDcP+pA6Y41FI7xyXM7P/+nZBP9U7LtBsuSznEzzxMJowU5SKwUfQuDa7oP3AWDx8CI6EGf+G9EdR/8e4NNwmS88HftXUFSsHRDsYp0JVFUfv1NoZldz9hSENZPntsggSnn6VJJBo/oXRz76X1vnmXKM1oYaIjzT5ga0A/5a+L2F0+nECaJBDNIjRlBE+PE3mDon20olt6yFfWXY6tsMFPAIn8OMnbDBu33A6c90iZGf6acKNBITbxkYcpYbCPH47lNrr3Kz/2+WfFshnV9qQjnk7SyfMnZuNw/ktIq5qaHJ5CZm6FnzMousE1RKgl71BwN13vnBdBhprQasAeapa8DnlOafT4Oh7njXbbWp3wxQvQbqI0oCDviO+qfxj//Gwe/5V2deYuOSTax15eFueb9pUzc4RURCQCN8p3lRjxT0/WqkWQzZEaiLKilBJVUBOUtipStHi15Uj8AeBW16391f3EmeQtjfBtoS1ARcSawGxmv+dsAT7rkbyPWmpTVAQ54Go0LRSQhkcOdkySJxxoAuI2y7qVCKRSqhmvG6nRiTOcesCNEeaJ8LEWxbYsOZ9YgbKyad7DgPMCxI+Gh9MMJ3/w3UEsDBBQAAgAIAFpnzkhwa966SwAAAGoAAAAbAAAAdW5pdmVyc2FsL3VuaXZlcnNhbC5wbmcueG1ss7GvyM1RKEstKs7Mz7NVMtQzULK34+WyKShKLctMLVeoAIoBBSFASaESyDVCcMszU0oybJXMzUwRYhmpmekZJbZKpuYmcEF9oJEAUEsBAgAAFAACAAgAaGPOSBUOrShkBAAABxEAAB0AAAAAAAAAAQAAAAAAAAAAAHVuaXZlcnNhbC9jb21tb25fbWVzc2FnZXMubG5nUEsBAgAAFAACAAgAaGPOSAh+CyMpAwAAhgwAACcAAAAAAAAAAQAAAAAAnwQAAHVuaXZlcnNhbC9mbGFzaF9wdWJsaXNoaW5nX3NldHRpbmdzLnhtbFBLAQIAABQAAgAIAGhjzkiQtduluAIAAFMKAAAhAAAAAAAAAAEAAAAAAA0IAAB1bml2ZXJzYWwvZmxhc2hfc2tpbl9zZXR0aW5ncy54bWxQSwECAAAUAAIACABoY85IKpYPZ/4CAACXCwAAJgAAAAAAAAABAAAAAAAECwAAdW5pdmVyc2FsL2h0bWxfcHVibGlzaGluZ19zZXR0aW5ncy54bWxQSwECAAAUAAIACABoY85IoU//tJkBAAAdBgAAHwAAAAAAAAABAAAAAABGDgAAdW5pdmVyc2FsL2h0bWxfc2tpbl9zZXR0aW5ncy5qc1BLAQIAABQAAgAIAFpnzkg9PC/RwQAAAOUBAAAaAAAAAAAAAAEAAAAAABwQAAB1bml2ZXJzYWwvaTE4bl9wcmVzZXRzLnhtbFBLAQIAABQAAgAIAFpnzkhR5XXGbwAAAHYAAAAcAAAAAAAAAAEAAAAAABURAAB1bml2ZXJzYWwvbG9jYWxfc2V0dGluZ3MueG1sUEsBAgAAFAACAAgARJRXRyO0Tvv7AgAAsAgAABQAAAAAAAAAAQAAAAAAvhEAAHVuaXZlcnNhbC9wbGF5ZXIueG1sUEsBAgAAFAACAAgAWmfOSMkYfotyAQAA+wIAACkAAAAAAAAAAQAAAAAA6xQAAHVuaXZlcnNhbC9za2luX2N1c3RvbWl6YXRpb25fc2V0dGluZ3MueG1sUEsBAgAAFAACAAgAWmfOSAzVc7jaDgAApxsAABcAAAAAAAAAAAAAAAAApBYAAHVuaXZlcnNhbC91bml2ZXJzYWwucG5nUEsBAgAAFAACAAgAWmfOSHBr3rpLAAAAagAAABsAAAAAAAAAAQAAAAAAsyUAAHVuaXZlcnNhbC91bml2ZXJzYWwucG5nLnhtbFBLBQYAAAAACwALAEkDAAA3JgAAAAA="/>
  <p:tag name="ISPRING_PRESENTATION_TITLE" val="公司介绍"/>
</p:tagLst>
</file>

<file path=ppt/theme/theme1.xml><?xml version="1.0" encoding="utf-8"?>
<a:theme xmlns:a="http://schemas.openxmlformats.org/drawingml/2006/main" name="Office 主题">
  <a:themeElements>
    <a:clrScheme name="DP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48280"/>
      </a:accent1>
      <a:accent2>
        <a:srgbClr val="3F3F3F"/>
      </a:accent2>
      <a:accent3>
        <a:srgbClr val="7F7F7F"/>
      </a:accent3>
      <a:accent4>
        <a:srgbClr val="A5A5A5"/>
      </a:accent4>
      <a:accent5>
        <a:srgbClr val="D8D8D8"/>
      </a:accent5>
      <a:accent6>
        <a:srgbClr val="F2F2F2"/>
      </a:accent6>
      <a:hlink>
        <a:srgbClr val="FF0000"/>
      </a:hlink>
      <a:folHlink>
        <a:srgbClr val="954F72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1059</Words>
  <Application>Microsoft Macintosh PowerPoint</Application>
  <PresentationFormat>宽屏</PresentationFormat>
  <Paragraphs>178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Calibri</vt:lpstr>
      <vt:lpstr>DengXian</vt:lpstr>
      <vt:lpstr>Times New Roman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About Us</vt:lpstr>
      <vt:lpstr>PowerPoint 演示文稿</vt:lpstr>
      <vt:lpstr>Our Advantage</vt:lpstr>
      <vt:lpstr>PowerPoint 演示文稿</vt:lpstr>
      <vt:lpstr>Shuffle</vt:lpstr>
      <vt:lpstr>Fund Settlement</vt:lpstr>
      <vt:lpstr>PowerPoint 演示文稿</vt:lpstr>
      <vt:lpstr>Basic Function</vt:lpstr>
      <vt:lpstr>Game Table</vt:lpstr>
      <vt:lpstr>Service Fee</vt:lpstr>
      <vt:lpstr>Price Pool</vt:lpstr>
      <vt:lpstr>PowerPoint 演示文稿</vt:lpstr>
      <vt:lpstr>Roadmap</vt:lpstr>
      <vt:lpstr>Token Issue</vt:lpstr>
      <vt:lpstr>Our Vision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何 敏乐</cp:lastModifiedBy>
  <cp:revision>66</cp:revision>
  <dcterms:created xsi:type="dcterms:W3CDTF">2016-03-23T02:00:53Z</dcterms:created>
  <dcterms:modified xsi:type="dcterms:W3CDTF">2018-12-25T10:57:51Z</dcterms:modified>
</cp:coreProperties>
</file>